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70" r:id="rId3"/>
    <p:sldId id="259" r:id="rId4"/>
    <p:sldId id="275" r:id="rId5"/>
    <p:sldId id="258" r:id="rId6"/>
    <p:sldId id="257" r:id="rId7"/>
    <p:sldId id="268" r:id="rId8"/>
    <p:sldId id="309" r:id="rId9"/>
    <p:sldId id="308" r:id="rId10"/>
    <p:sldId id="283" r:id="rId11"/>
    <p:sldId id="284" r:id="rId12"/>
    <p:sldId id="285" r:id="rId13"/>
    <p:sldId id="286" r:id="rId14"/>
    <p:sldId id="279" r:id="rId15"/>
    <p:sldId id="273" r:id="rId16"/>
    <p:sldId id="271" r:id="rId17"/>
    <p:sldId id="272" r:id="rId18"/>
    <p:sldId id="262" r:id="rId19"/>
    <p:sldId id="277" r:id="rId20"/>
    <p:sldId id="261" r:id="rId21"/>
    <p:sldId id="263" r:id="rId22"/>
    <p:sldId id="264" r:id="rId23"/>
    <p:sldId id="265" r:id="rId24"/>
    <p:sldId id="267" r:id="rId25"/>
    <p:sldId id="266" r:id="rId26"/>
    <p:sldId id="269" r:id="rId27"/>
    <p:sldId id="274" r:id="rId28"/>
    <p:sldId id="276" r:id="rId2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0"/>
    <p:restoredTop sz="94614"/>
  </p:normalViewPr>
  <p:slideViewPr>
    <p:cSldViewPr>
      <p:cViewPr varScale="1">
        <p:scale>
          <a:sx n="90" d="100"/>
          <a:sy n="90" d="100"/>
        </p:scale>
        <p:origin x="1488"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60" d="100"/>
          <a:sy n="160" d="100"/>
        </p:scale>
        <p:origin x="1552" y="2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12/30/22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extLst>
      <p:ext uri="{BB962C8B-B14F-4D97-AF65-F5344CB8AC3E}">
        <p14:creationId xmlns:p14="http://schemas.microsoft.com/office/powerpoint/2010/main" val="106179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120650"/>
            <a:ext cx="6857999" cy="9067800"/>
          </a:xfrm>
        </p:spPr>
        <p:txBody>
          <a:bodyPr>
            <a:normAutofit/>
          </a:bodyPr>
          <a:lstStyle/>
          <a:p>
            <a:r>
              <a:rPr lang="en-US" sz="1000" b="1" u="sng" dirty="0"/>
              <a:t>Who wrote the book?</a:t>
            </a:r>
            <a:r>
              <a:rPr lang="en-US" sz="1000" dirty="0"/>
              <a:t> (Author)</a:t>
            </a:r>
          </a:p>
          <a:p>
            <a:r>
              <a:rPr lang="en-US" sz="1000" dirty="0"/>
              <a:t>Hosea revealed little about his background, though his book of prophecy offers a few glimpses into his life. The prophet’s name means “salvation,” likely a reference to Hosea’s position in Israel as a beacon of hope to those who would repent and turn to God because of his message. Following the command of God, Hosea married Gomer, a bride God described as “a wife of harlotry” (Hosea 1:2) and a woman who bore Hosea three children, two sons and a daughter (1:4, 6, 9). God used the names of Hosea’s children, along with his wife’s unfaithfulness, to send specific messages to the people of Israel.</a:t>
            </a:r>
          </a:p>
          <a:p>
            <a:endParaRPr lang="en-US" sz="1000" dirty="0"/>
          </a:p>
          <a:p>
            <a:r>
              <a:rPr lang="en-US" sz="1000" b="1" u="sng" dirty="0"/>
              <a:t>Where are we?</a:t>
            </a:r>
            <a:r>
              <a:rPr lang="en-US" sz="1000" dirty="0"/>
              <a:t> (Historical)</a:t>
            </a:r>
          </a:p>
          <a:p>
            <a:r>
              <a:rPr lang="en-US" sz="1000" dirty="0"/>
              <a:t>In Hosea 1:1, the prophet identified the kings that ruled during his prophetic ministry. The first four—Uzziah, Jotham, Ahaz, and Hezekiah—reigned over the southern kingdom of Judah from 790 BC to 686 BC, while Jeroboam II ruled the northern kingdom of Israel from 782 BC to 753 BC. This indicates that Hosea lived in the middle to late eighth century B.C. making him a contemporary of the prophets Isaiah and Micah.</a:t>
            </a:r>
          </a:p>
          <a:p>
            <a:endParaRPr lang="en-US" sz="1000" dirty="0"/>
          </a:p>
          <a:p>
            <a:r>
              <a:rPr lang="en-US" sz="1000" dirty="0"/>
              <a:t>Hosea directed the early portion of his prophetic warnings to Jeroboam II, a descendant of the house of Jehu whose son, Zechariah, would soon come to rule (Hosea 1:4; 2 Kings 15:8–12). </a:t>
            </a:r>
            <a:r>
              <a:rPr lang="en-US" sz="1000" b="1" dirty="0"/>
              <a:t>Because this prophecy against the descendants of Jeroboam involved the birth of Hosea’s children, we can conclude that he lived in the northern kingdom, where the names of his children would have had the greatest impact.</a:t>
            </a:r>
          </a:p>
          <a:p>
            <a:endParaRPr lang="en-US" sz="1000" dirty="0"/>
          </a:p>
          <a:p>
            <a:r>
              <a:rPr lang="en-US" sz="1000" b="1" u="sng" dirty="0"/>
              <a:t>Why is Hosea so important</a:t>
            </a:r>
            <a:r>
              <a:rPr lang="en-US" sz="1000" dirty="0"/>
              <a:t>? (Message)</a:t>
            </a:r>
          </a:p>
          <a:p>
            <a:r>
              <a:rPr lang="en-US" sz="1000" dirty="0"/>
              <a:t>The message is clear: repent or face destruction. More than any other prophet, Hosea linked his message closely with his personal life. By marrying a woman he knew would eventually betray his trust and by giving his children names that sent messages of judgment on Israel, Hosea’s prophetic word flowed out of the life of his family. The cycle of repentance, redemption, and restoration evident in Hosea’s prophecy—and even his marriage (Hosea 1:2; 3:1–3)—remains intimately connected to our lives. This sequence plays itself out in the lives of real people, reminding us that the Scriptures are far from a mere collection of abstract statements with no relation to real life. No, they work their way into our day-to-day existence, commenting on issues that impact all our actions and relationships.</a:t>
            </a:r>
          </a:p>
          <a:p>
            <a:endParaRPr lang="en-US" sz="1000" dirty="0"/>
          </a:p>
          <a:p>
            <a:r>
              <a:rPr lang="en-US" sz="1000" b="1" u="sng" dirty="0"/>
              <a:t>What's the big idea?</a:t>
            </a:r>
            <a:r>
              <a:rPr lang="en-US" sz="1000" dirty="0"/>
              <a:t> (Structure)</a:t>
            </a:r>
            <a:endParaRPr lang="en-US" sz="1000" b="1" u="sng" dirty="0"/>
          </a:p>
          <a:p>
            <a:r>
              <a:rPr lang="en-US" sz="1000" dirty="0"/>
              <a:t>Structured around five cycles of judgment and restoration, the book of Hosea makes clear its repetitious theme: though God will bring judgment on sin, He will always bring His people back to Himself. God’s love for Israel, a nation of people more interested in themselves than in God’s direction for their lives, shines through clearly against the darkness of their idolatry and injustice (Hosea 14:4).</a:t>
            </a:r>
          </a:p>
          <a:p>
            <a:endParaRPr lang="en-US" sz="1000" dirty="0"/>
          </a:p>
          <a:p>
            <a:r>
              <a:rPr lang="en-US" sz="1000" dirty="0"/>
              <a:t>Throughout the book, Hosea pictured the people turning away from the Lord and turning toward other gods (4:12–3; 8:5–6). This propensity for idolatry meant that the Israelites lived as if they were not God’s people (spiritual adultery). And though God told them as much through the birth of Hosea’s third child, Lo-</a:t>
            </a:r>
            <a:r>
              <a:rPr lang="en-US" sz="1000" dirty="0" err="1"/>
              <a:t>ammi</a:t>
            </a:r>
            <a:r>
              <a:rPr lang="en-US" sz="1000" dirty="0"/>
              <a:t>, He also reminded them that He would ultimately restore their relationship with Him, using the intimate and personal language of “sons” to describe His wayward people (1:9–10; 11:1).</a:t>
            </a:r>
          </a:p>
          <a:p>
            <a:endParaRPr lang="en-US" sz="1000" dirty="0"/>
          </a:p>
          <a:p>
            <a:r>
              <a:rPr lang="en-US" sz="1000" b="1" u="sng" dirty="0"/>
              <a:t>Brief Outline</a:t>
            </a:r>
            <a:endParaRPr lang="en-US" sz="1000" dirty="0"/>
          </a:p>
          <a:p>
            <a:pPr marL="285750" indent="-285750">
              <a:buFont typeface="+mj-lt"/>
              <a:buAutoNum type="romanUcPeriod"/>
            </a:pPr>
            <a:r>
              <a:rPr lang="en-US" sz="1000" dirty="0"/>
              <a:t>God and His people in their harlotry paralleled with Hosea’s marriage to Gomer, a harlot (1:1-3:5)</a:t>
            </a:r>
          </a:p>
          <a:p>
            <a:pPr marL="285750" indent="-285750">
              <a:buFont typeface="+mj-lt"/>
              <a:buAutoNum type="romanUcPeriod"/>
            </a:pPr>
            <a:r>
              <a:rPr lang="en-US" sz="1000" dirty="0"/>
              <a:t>The people’s sins and God’s rebuke (4:1-7:15)</a:t>
            </a:r>
          </a:p>
          <a:p>
            <a:pPr marL="285750" indent="-285750">
              <a:buFont typeface="+mj-lt"/>
              <a:buAutoNum type="romanUcPeriod"/>
            </a:pPr>
            <a:r>
              <a:rPr lang="en-US" sz="1000" dirty="0"/>
              <a:t>God’s judgement (8:1-10:15)</a:t>
            </a:r>
          </a:p>
          <a:p>
            <a:pPr marL="285750" indent="-285750">
              <a:buFont typeface="+mj-lt"/>
              <a:buAutoNum type="romanUcPeriod"/>
            </a:pPr>
            <a:r>
              <a:rPr lang="en-US" sz="1000" dirty="0"/>
              <a:t>God’s further response (11:1-13:16)</a:t>
            </a:r>
          </a:p>
          <a:p>
            <a:pPr marL="285750" indent="-285750">
              <a:buFont typeface="+mj-lt"/>
              <a:buAutoNum type="romanUcPeriod"/>
            </a:pPr>
            <a:r>
              <a:rPr lang="en-US" sz="1000" dirty="0"/>
              <a:t>God’s promise of restoration (14:1-9)</a:t>
            </a:r>
          </a:p>
          <a:p>
            <a:endParaRPr lang="en-US" dirty="0"/>
          </a:p>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a:p>
        </p:txBody>
      </p:sp>
    </p:spTree>
    <p:extLst>
      <p:ext uri="{BB962C8B-B14F-4D97-AF65-F5344CB8AC3E}">
        <p14:creationId xmlns:p14="http://schemas.microsoft.com/office/powerpoint/2010/main" val="2782146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15</a:t>
            </a:fld>
            <a:endParaRPr lang="en-US" dirty="0"/>
          </a:p>
        </p:txBody>
      </p:sp>
    </p:spTree>
    <p:extLst>
      <p:ext uri="{BB962C8B-B14F-4D97-AF65-F5344CB8AC3E}">
        <p14:creationId xmlns:p14="http://schemas.microsoft.com/office/powerpoint/2010/main" val="435711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16</a:t>
            </a:fld>
            <a:endParaRPr lang="en-US" dirty="0"/>
          </a:p>
        </p:txBody>
      </p:sp>
    </p:spTree>
    <p:extLst>
      <p:ext uri="{BB962C8B-B14F-4D97-AF65-F5344CB8AC3E}">
        <p14:creationId xmlns:p14="http://schemas.microsoft.com/office/powerpoint/2010/main" val="576567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dirty="0"/>
          </a:p>
        </p:txBody>
      </p:sp>
    </p:spTree>
    <p:extLst>
      <p:ext uri="{BB962C8B-B14F-4D97-AF65-F5344CB8AC3E}">
        <p14:creationId xmlns:p14="http://schemas.microsoft.com/office/powerpoint/2010/main" val="1202190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18</a:t>
            </a:fld>
            <a:endParaRPr lang="en-US"/>
          </a:p>
        </p:txBody>
      </p:sp>
    </p:spTree>
    <p:extLst>
      <p:ext uri="{BB962C8B-B14F-4D97-AF65-F5344CB8AC3E}">
        <p14:creationId xmlns:p14="http://schemas.microsoft.com/office/powerpoint/2010/main" val="3452294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19</a:t>
            </a:fld>
            <a:endParaRPr lang="en-US" dirty="0"/>
          </a:p>
        </p:txBody>
      </p:sp>
    </p:spTree>
    <p:extLst>
      <p:ext uri="{BB962C8B-B14F-4D97-AF65-F5344CB8AC3E}">
        <p14:creationId xmlns:p14="http://schemas.microsoft.com/office/powerpoint/2010/main" val="119212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20</a:t>
            </a:fld>
            <a:endParaRPr lang="en-US" dirty="0"/>
          </a:p>
        </p:txBody>
      </p:sp>
    </p:spTree>
    <p:extLst>
      <p:ext uri="{BB962C8B-B14F-4D97-AF65-F5344CB8AC3E}">
        <p14:creationId xmlns:p14="http://schemas.microsoft.com/office/powerpoint/2010/main" val="237865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dirty="0"/>
          </a:p>
        </p:txBody>
      </p:sp>
    </p:spTree>
    <p:extLst>
      <p:ext uri="{BB962C8B-B14F-4D97-AF65-F5344CB8AC3E}">
        <p14:creationId xmlns:p14="http://schemas.microsoft.com/office/powerpoint/2010/main" val="3332087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dirty="0"/>
          </a:p>
        </p:txBody>
      </p:sp>
    </p:spTree>
    <p:extLst>
      <p:ext uri="{BB962C8B-B14F-4D97-AF65-F5344CB8AC3E}">
        <p14:creationId xmlns:p14="http://schemas.microsoft.com/office/powerpoint/2010/main" val="354160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a:t>
            </a:fld>
            <a:endParaRPr lang="en-US"/>
          </a:p>
        </p:txBody>
      </p:sp>
    </p:spTree>
    <p:extLst>
      <p:ext uri="{BB962C8B-B14F-4D97-AF65-F5344CB8AC3E}">
        <p14:creationId xmlns:p14="http://schemas.microsoft.com/office/powerpoint/2010/main" val="17632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dirty="0"/>
          </a:p>
        </p:txBody>
      </p:sp>
    </p:spTree>
    <p:extLst>
      <p:ext uri="{BB962C8B-B14F-4D97-AF65-F5344CB8AC3E}">
        <p14:creationId xmlns:p14="http://schemas.microsoft.com/office/powerpoint/2010/main" val="2152198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dirty="0"/>
          </a:p>
        </p:txBody>
      </p:sp>
    </p:spTree>
    <p:extLst>
      <p:ext uri="{BB962C8B-B14F-4D97-AF65-F5344CB8AC3E}">
        <p14:creationId xmlns:p14="http://schemas.microsoft.com/office/powerpoint/2010/main" val="2734690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dirty="0"/>
          </a:p>
        </p:txBody>
      </p:sp>
    </p:spTree>
    <p:extLst>
      <p:ext uri="{BB962C8B-B14F-4D97-AF65-F5344CB8AC3E}">
        <p14:creationId xmlns:p14="http://schemas.microsoft.com/office/powerpoint/2010/main" val="3867250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26</a:t>
            </a:fld>
            <a:endParaRPr lang="en-US" dirty="0"/>
          </a:p>
        </p:txBody>
      </p:sp>
    </p:spTree>
    <p:extLst>
      <p:ext uri="{BB962C8B-B14F-4D97-AF65-F5344CB8AC3E}">
        <p14:creationId xmlns:p14="http://schemas.microsoft.com/office/powerpoint/2010/main" val="687628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27</a:t>
            </a:fld>
            <a:endParaRPr lang="en-US" dirty="0"/>
          </a:p>
        </p:txBody>
      </p:sp>
    </p:spTree>
    <p:extLst>
      <p:ext uri="{BB962C8B-B14F-4D97-AF65-F5344CB8AC3E}">
        <p14:creationId xmlns:p14="http://schemas.microsoft.com/office/powerpoint/2010/main" val="3701160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28</a:t>
            </a:fld>
            <a:endParaRPr lang="en-US" dirty="0"/>
          </a:p>
        </p:txBody>
      </p:sp>
    </p:spTree>
    <p:extLst>
      <p:ext uri="{BB962C8B-B14F-4D97-AF65-F5344CB8AC3E}">
        <p14:creationId xmlns:p14="http://schemas.microsoft.com/office/powerpoint/2010/main" val="389131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9650" y="134938"/>
            <a:ext cx="5080000" cy="3810000"/>
          </a:xfrm>
        </p:spPr>
      </p:sp>
      <p:sp>
        <p:nvSpPr>
          <p:cNvPr id="3" name="Notes Placeholder 2"/>
          <p:cNvSpPr>
            <a:spLocks noGrp="1"/>
          </p:cNvSpPr>
          <p:nvPr>
            <p:ph type="body" idx="1"/>
          </p:nvPr>
        </p:nvSpPr>
        <p:spPr>
          <a:xfrm>
            <a:off x="57150" y="3973840"/>
            <a:ext cx="7010400" cy="5575300"/>
          </a:xfrm>
        </p:spPr>
        <p:txBody>
          <a:bodyPr>
            <a:normAutofit/>
          </a:bodyPr>
          <a:lstStyle/>
          <a:p>
            <a:r>
              <a:rPr lang="en-US" sz="1000" dirty="0"/>
              <a:t>About the time that Amos (the "country prophet") was prophesying to the northern kingdom of Israel, another prophet came on to the scene.</a:t>
            </a:r>
            <a:r>
              <a:rPr lang="en-US" sz="1000" baseline="0" dirty="0"/>
              <a:t>  </a:t>
            </a:r>
            <a:r>
              <a:rPr lang="en-US" sz="1000" dirty="0"/>
              <a:t>His Hebrew name was Hosea whose name means "salvation</a:t>
            </a:r>
            <a:r>
              <a:rPr lang="en-US" sz="1000" b="1" dirty="0"/>
              <a:t>"</a:t>
            </a:r>
            <a:r>
              <a:rPr lang="en-US" sz="1000" dirty="0"/>
              <a:t> (Joshua and Jesus are derived from the same word). While Amos showed little patience with his northern relatives, Hosea displayed a large degree of sympathetic understanding toward his own people.  How does God feel when His people are unfaithful? The book of Hosea reveals the answer.  Hosea, the son of </a:t>
            </a:r>
            <a:r>
              <a:rPr lang="en-US" sz="1000" dirty="0" err="1"/>
              <a:t>Beeri</a:t>
            </a:r>
            <a:r>
              <a:rPr lang="en-US" sz="1000" dirty="0"/>
              <a:t>, was married to Gomer and had three children (two sons) and it is through his family that God will send His message.  Hosea prophesied during the reigns of Uzziah, Jotham, Ahaz, and Hezekiah, kings of Judah; meanwhile, Jeroboam II also reigned during this time in Israel (Hos. 1:1).  Most place the time of his work at around 750-725 B.C.  During this time Isaiah and Micah were prophesying in Judah.  Religious, moral, and political corruption was rampant in Israel and one word sums up the condition of the nation: “harlotry” (whoredom, KJV), used thirteen times throughout the book.  An analogy is made between Hosea's experience with Gomer, and the Lord's experience with Israel (chapters 1-3 and serves as a backdrop to the rest of the book).  Hosea is commanded to marry “a wife of harlotry” so he could understand the way God felt when His own people committed spiritual whoredom. Though cast off by their sin, God promises a restoration (1:10-2:1; 2:14-15).  That said, there will punishment for her sinful conduct (Hos 2:6-13).  Israel's sin was foremost her idolatry (see references to "Baal") and God viewed such idolatry as a form of "harlotry.”  Hosea is charged to love an adulterous woman (Hos 3:1-3).  Most take this to be Gomer, who had gone into harlotry.  In spite of her whoredom (unfaithfulness) Hosea takes her back, although with a period of probation - symbolizing God's willingness to take Israel back (Hos 3:4-5). Through Hosea's experience with Gomer, God provided Israel a concrete illustration of what His relationship with Israel had been like.  In chapter 6, God calls for their repentance: like a Judge in court, God bring His charges against unfaithful Israel, and like an unfaithful spouse who committed adultery, so Israel has done to God.  The failure of Israel was, in large part, their failure to know the law (leading to disobedience): “My people are destroyed for lack of knowledge; because you have rejected knowledge” (4:6).  </a:t>
            </a:r>
          </a:p>
          <a:p>
            <a:endParaRPr lang="en-US" sz="1000" dirty="0"/>
          </a:p>
          <a:p>
            <a:r>
              <a:rPr lang="en-US" sz="1000" b="1" dirty="0"/>
              <a:t>Application:</a:t>
            </a:r>
          </a:p>
          <a:p>
            <a:endParaRPr lang="en-US" sz="1000" dirty="0"/>
          </a:p>
          <a:p>
            <a:pPr marL="685800" lvl="1" indent="-228600">
              <a:buFont typeface="+mj-lt"/>
              <a:buAutoNum type="arabicPeriod"/>
            </a:pPr>
            <a:r>
              <a:rPr lang="en-US" sz="1000" dirty="0"/>
              <a:t>To see God’s long-suffering nature: When God calls Hosea to wed an unfaithful woman (1:2) and, post-adultery, to embrace her once more (3:1), we are given insight into God’s heart toward His people.</a:t>
            </a:r>
          </a:p>
          <a:p>
            <a:pPr marL="685800" lvl="1" indent="-228600">
              <a:buFont typeface="+mj-lt"/>
              <a:buAutoNum type="arabicPeriod"/>
            </a:pPr>
            <a:r>
              <a:rPr lang="en-US" sz="1000" dirty="0"/>
              <a:t>We can be spiritual adulterers too: Too often, we think of our sin as doing bad deeds or saying wrong words or thinking evil thoughts. But Hosea teaches us that the matter is chiefly in the heart—it is chiefly about our loves.</a:t>
            </a:r>
          </a:p>
          <a:p>
            <a:pPr marL="685800" lvl="1" indent="-228600">
              <a:buFont typeface="+mj-lt"/>
              <a:buAutoNum type="arabicPeriod"/>
            </a:pPr>
            <a:r>
              <a:rPr lang="en-US" sz="1000" dirty="0"/>
              <a:t>The call of God’s love doesn’t cease. Even as he pronounces judgment, His promised love beckons ever more (11:1–12:1).</a:t>
            </a:r>
          </a:p>
          <a:p>
            <a:pPr marL="685800" lvl="1" indent="-228600">
              <a:buFont typeface="+mj-lt"/>
              <a:buAutoNum type="arabicPeriod"/>
            </a:pPr>
            <a:r>
              <a:rPr lang="en-US" sz="1000" dirty="0"/>
              <a:t>Hosea’s message for Israel—and Hosea’s message to us—is not chiefly about doom and gloom, though the discipline of God is central; instead, his message is meant to draw us to repentance and obedience.</a:t>
            </a:r>
          </a:p>
          <a:p>
            <a:pPr lvl="1"/>
            <a:endParaRPr lang="en-US" sz="1000" dirty="0"/>
          </a:p>
          <a:p>
            <a:r>
              <a:rPr lang="en-US" sz="1000" b="1" dirty="0"/>
              <a:t>Key thought</a:t>
            </a:r>
            <a:r>
              <a:rPr lang="en-US" sz="1000" dirty="0"/>
              <a:t>: As dreadful as Israel’s sin was, as rebellious as we are, it cannot quench God’s resilient pursuit and redeeming love for his Bride.</a:t>
            </a:r>
          </a:p>
        </p:txBody>
      </p:sp>
    </p:spTree>
    <p:extLst>
      <p:ext uri="{BB962C8B-B14F-4D97-AF65-F5344CB8AC3E}">
        <p14:creationId xmlns:p14="http://schemas.microsoft.com/office/powerpoint/2010/main" val="113747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5</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2134135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7</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Hosea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In Hosea 1:1, the prophet identified the kings that ruled during his prophetic ministry. The first four—Uzziah, Jotham, Ahaz, and Hezekiah—reigned over the southern kingdom of Judah from 790 BC to 686 BC, while Jeroboam II ruled the northern kingdom of Israel from 782 BC to 753 BC.  This indicates that Hosea lived in the middle to late eighth century BC (755–715 BC), making him a contemporary of the prophets Isaiah and Micah.</a:t>
            </a:r>
          </a:p>
          <a:p>
            <a:pPr marL="89154" indent="0">
              <a:buNone/>
            </a:pPr>
            <a:endParaRPr lang="en-US" sz="2100" dirty="0"/>
          </a:p>
          <a:p>
            <a:pPr marL="89154" indent="0">
              <a:buNone/>
            </a:pPr>
            <a:r>
              <a:rPr lang="en-US" sz="2100" dirty="0"/>
              <a:t>Hosea directed the early portion of his prophetic warnings to Jeroboam II, a descendant of the house of Jehu whose son, Zechariah, would soon come to ruin (Hos. 1:4; 2 Ki. 15:8–12).  Because this prophecy against the descendants of Jeroboam involved the birth of Hosea’s children, we can conclude that he lived in the northern kingdom, where the names of his children would have had the greatest impact.</a:t>
            </a:r>
          </a:p>
          <a:p>
            <a:pPr marL="89154" indent="0">
              <a:buNone/>
            </a:pPr>
            <a:endParaRPr lang="en-US" sz="2100" dirty="0"/>
          </a:p>
          <a:p>
            <a:pPr marL="89154" indent="0">
              <a:buNone/>
            </a:pPr>
            <a:endParaRPr lang="en-US" sz="2100" dirty="0"/>
          </a:p>
        </p:txBody>
      </p:sp>
    </p:spTree>
    <p:extLst>
      <p:ext uri="{BB962C8B-B14F-4D97-AF65-F5344CB8AC3E}">
        <p14:creationId xmlns:p14="http://schemas.microsoft.com/office/powerpoint/2010/main" val="169730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Hosea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200" dirty="0"/>
              <a:t>More than any other prophet, Hosea linked his message closely with his personal life.  By marrying a woman he knew would eventually betray his trust and by giving his children names that sent messages of judgment on Israel, Hosea’s prophetic word flowed out of the life of his family.  The cycle of repentance, redemption, and restoration evident in Hosea’s prophecy—and even his marriage (Hosea 1:2; 3:1–3)—remains intimately connected to our lives.  This sequence plays itself out in the lives of real people, reminding us that the Scriptures are far from a mere collection of abstract statements with no relation to real life.  </a:t>
            </a:r>
          </a:p>
        </p:txBody>
      </p:sp>
    </p:spTree>
    <p:extLst>
      <p:ext uri="{BB962C8B-B14F-4D97-AF65-F5344CB8AC3E}">
        <p14:creationId xmlns:p14="http://schemas.microsoft.com/office/powerpoint/2010/main" val="42712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Structured around </a:t>
            </a:r>
            <a:r>
              <a:rPr lang="en-US" sz="2200" b="1" dirty="0"/>
              <a:t>five cycles of judgment </a:t>
            </a:r>
            <a:r>
              <a:rPr lang="en-US" sz="2200" dirty="0"/>
              <a:t>and restoration, the book of Hosea makes clear its repetitious theme: though God will bring judgment on sin, He will always strive to bring His people back to Himself.  God’s love for Israel, a nation of people more interested in themselves than in God’s direction for their lives, shines through clearly against the darkness of their idolatry and injustice (Hos. 14:4).  Justice and mercy are the focus of the book.  </a:t>
            </a:r>
          </a:p>
          <a:p>
            <a:pPr marL="89154" indent="0">
              <a:buNone/>
            </a:pPr>
            <a:endParaRPr lang="en-US" sz="2200" dirty="0"/>
          </a:p>
          <a:p>
            <a:pPr marL="89154" indent="0">
              <a:buNone/>
            </a:pPr>
            <a:r>
              <a:rPr lang="en-US" sz="2200" dirty="0"/>
              <a:t>Throughout the book, Hosea pictured the people turning away from the Lord and turning toward other gods (4:12–3; 8:5–6).  This propensity for idolatry meant that the Israelites lived as if they were not God’s people.  And though God told them as much through the birth of Hosea’s third child, Lo-</a:t>
            </a:r>
            <a:r>
              <a:rPr lang="en-US" sz="2200" dirty="0" err="1"/>
              <a:t>ammi</a:t>
            </a:r>
            <a:r>
              <a:rPr lang="en-US" sz="2200" dirty="0"/>
              <a:t>, He also reminded them that He would ultimately restore their relationship with Him, using the intimate and personal language of “sons” to describe His wayward people (1:9–10; 11:1).</a:t>
            </a:r>
          </a:p>
        </p:txBody>
      </p:sp>
    </p:spTree>
    <p:extLst>
      <p:ext uri="{BB962C8B-B14F-4D97-AF65-F5344CB8AC3E}">
        <p14:creationId xmlns:p14="http://schemas.microsoft.com/office/powerpoint/2010/main" val="2313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Not only does the book of Hosea provide an example of God’s love to a people who have left God behind, but it also shows us what forgiveness and restoration look like in a close relationship.  The book of Hosea illustrates that no one sits outside God’s offer of forgiveness.  Certainly, God brings judgment on those who turn from Him, but Hosea’s powerful act of restoration within his own marriage set the bar high for those of us seeking godliness in our own lives.</a:t>
            </a:r>
          </a:p>
        </p:txBody>
      </p:sp>
    </p:spTree>
    <p:extLst>
      <p:ext uri="{BB962C8B-B14F-4D97-AF65-F5344CB8AC3E}">
        <p14:creationId xmlns:p14="http://schemas.microsoft.com/office/powerpoint/2010/main" val="348766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0B4-4C98-3641-989D-CAF8A0A6EFE6}"/>
              </a:ext>
            </a:extLst>
          </p:cNvPr>
          <p:cNvSpPr>
            <a:spLocks noGrp="1"/>
          </p:cNvSpPr>
          <p:nvPr>
            <p:ph type="title"/>
          </p:nvPr>
        </p:nvSpPr>
        <p:spPr/>
        <p:txBody>
          <a:bodyPr>
            <a:normAutofit/>
          </a:bodyPr>
          <a:lstStyle/>
          <a:p>
            <a:r>
              <a:rPr lang="en-US" sz="4000" dirty="0"/>
              <a:t>The two relationships paralleled</a:t>
            </a:r>
          </a:p>
        </p:txBody>
      </p:sp>
      <p:sp>
        <p:nvSpPr>
          <p:cNvPr id="3" name="Content Placeholder 2">
            <a:extLst>
              <a:ext uri="{FF2B5EF4-FFF2-40B4-BE49-F238E27FC236}">
                <a16:creationId xmlns:a16="http://schemas.microsoft.com/office/drawing/2014/main" id="{C0483AB4-C34E-7B44-AE08-120A913B1790}"/>
              </a:ext>
            </a:extLst>
          </p:cNvPr>
          <p:cNvSpPr>
            <a:spLocks noGrp="1"/>
          </p:cNvSpPr>
          <p:nvPr>
            <p:ph idx="1"/>
          </p:nvPr>
        </p:nvSpPr>
        <p:spPr>
          <a:xfrm>
            <a:off x="76200" y="1408176"/>
            <a:ext cx="8839200" cy="5449824"/>
          </a:xfrm>
        </p:spPr>
        <p:txBody>
          <a:bodyPr>
            <a:normAutofit/>
          </a:bodyPr>
          <a:lstStyle/>
          <a:p>
            <a:pPr marL="118872" indent="0">
              <a:buNone/>
            </a:pPr>
            <a:r>
              <a:rPr lang="en-US" sz="1900" dirty="0"/>
              <a:t>The following similarities between Hosea and Gomer’s relationship and that of God and Israel were listed by John T. Willis</a:t>
            </a:r>
            <a:r>
              <a:rPr lang="en-US" sz="2000" dirty="0"/>
              <a:t>: </a:t>
            </a:r>
          </a:p>
          <a:p>
            <a:pPr marL="576072" indent="-457200">
              <a:buFont typeface="+mj-lt"/>
              <a:buAutoNum type="arabicPeriod"/>
            </a:pPr>
            <a:r>
              <a:rPr lang="en-US" sz="1900" dirty="0"/>
              <a:t>As Hosea married Gomer, God had married Israel at the exodus from Egypt (see 12:9; 13:4-5).  </a:t>
            </a:r>
          </a:p>
          <a:p>
            <a:pPr marL="576072" indent="-457200">
              <a:buFont typeface="+mj-lt"/>
              <a:buAutoNum type="arabicPeriod"/>
            </a:pPr>
            <a:r>
              <a:rPr lang="en-US" sz="1900" dirty="0"/>
              <a:t>Gomer left Hosea, and forsook God (2:13; 4:12; 9:1).</a:t>
            </a:r>
          </a:p>
          <a:p>
            <a:pPr marL="576072" indent="-457200">
              <a:buFont typeface="+mj-lt"/>
              <a:buAutoNum type="arabicPeriod"/>
            </a:pPr>
            <a:r>
              <a:rPr lang="en-US" sz="1900" dirty="0"/>
              <a:t>As Gomer gave her love to other men, Israel bestowed her worship on foreign gods (2:8;, 13; 7:16; 13:1)..  </a:t>
            </a:r>
          </a:p>
          <a:p>
            <a:pPr marL="576072" indent="-457200">
              <a:buFont typeface="+mj-lt"/>
              <a:buAutoNum type="arabicPeriod"/>
            </a:pPr>
            <a:r>
              <a:rPr lang="en-US" sz="1900" dirty="0"/>
              <a:t>The context of chapters 1-3 implies that Hosea </a:t>
            </a:r>
            <a:r>
              <a:rPr lang="en-US" sz="1900" dirty="0" err="1"/>
              <a:t>divroiced</a:t>
            </a:r>
            <a:r>
              <a:rPr lang="en-US" sz="1900" dirty="0"/>
              <a:t> (separated) Gomer because of her adultery.  In a similar way, God said of Israel, “She is not my wife, and I am not her husband” (2:2).  </a:t>
            </a:r>
          </a:p>
          <a:p>
            <a:pPr marL="576072" indent="-457200">
              <a:buFont typeface="+mj-lt"/>
              <a:buAutoNum type="arabicPeriod"/>
            </a:pPr>
            <a:r>
              <a:rPr lang="en-US" sz="1900" dirty="0"/>
              <a:t>As Hosea still loved, Go still loved Israel and wanted Israel to return to Him.  </a:t>
            </a:r>
          </a:p>
          <a:p>
            <a:pPr marL="576072" indent="-457200">
              <a:buFont typeface="+mj-lt"/>
              <a:buAutoNum type="arabicPeriod"/>
            </a:pPr>
            <a:r>
              <a:rPr lang="en-US" sz="1900" dirty="0"/>
              <a:t>At a great sacrifice to himself, Hosea brought Gomer back (3:2); likewise, God would bring His people back after they had learned the consequences of spurning His love (12:14-15; 3:4-5).. </a:t>
            </a:r>
          </a:p>
        </p:txBody>
      </p:sp>
      <p:sp>
        <p:nvSpPr>
          <p:cNvPr id="4" name="TextBox 3">
            <a:extLst>
              <a:ext uri="{FF2B5EF4-FFF2-40B4-BE49-F238E27FC236}">
                <a16:creationId xmlns:a16="http://schemas.microsoft.com/office/drawing/2014/main" id="{AC076307-23AF-2743-A22B-9D8D305DF324}"/>
              </a:ext>
            </a:extLst>
          </p:cNvPr>
          <p:cNvSpPr txBox="1"/>
          <p:nvPr/>
        </p:nvSpPr>
        <p:spPr>
          <a:xfrm>
            <a:off x="447675" y="5581471"/>
            <a:ext cx="8382000" cy="1200329"/>
          </a:xfrm>
          <a:prstGeom prst="rect">
            <a:avLst/>
          </a:prstGeom>
          <a:noFill/>
          <a:ln w="38100">
            <a:solidFill>
              <a:srgbClr val="FFC000"/>
            </a:solidFill>
          </a:ln>
        </p:spPr>
        <p:txBody>
          <a:bodyPr wrap="square" rtlCol="0">
            <a:spAutoFit/>
          </a:bodyPr>
          <a:lstStyle/>
          <a:p>
            <a:r>
              <a:rPr lang="en-US" dirty="0"/>
              <a:t>“The prophet has become a message.  Hosea’s marriage and family life carry a distinctive word to Israel.  Hosea’s story is a metaphor, but it is also a reality.  It symbolizes God’s relation to Israel, but it also participates in the shattered relationships to which it points.” --- Allen R. Guenther, </a:t>
            </a:r>
            <a:r>
              <a:rPr lang="en-US" i="1" dirty="0"/>
              <a:t>Hosea, Amos </a:t>
            </a:r>
            <a:r>
              <a:rPr lang="en-US" dirty="0"/>
              <a:t>Commentary</a:t>
            </a:r>
          </a:p>
        </p:txBody>
      </p:sp>
    </p:spTree>
    <p:extLst>
      <p:ext uri="{BB962C8B-B14F-4D97-AF65-F5344CB8AC3E}">
        <p14:creationId xmlns:p14="http://schemas.microsoft.com/office/powerpoint/2010/main" val="90402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9AD20-9ABC-1140-A6A8-FE6BEA4DB5D5}"/>
              </a:ext>
            </a:extLst>
          </p:cNvPr>
          <p:cNvSpPr>
            <a:spLocks noGrp="1"/>
          </p:cNvSpPr>
          <p:nvPr>
            <p:ph type="title"/>
          </p:nvPr>
        </p:nvSpPr>
        <p:spPr/>
        <p:txBody>
          <a:bodyPr>
            <a:normAutofit/>
          </a:bodyPr>
          <a:lstStyle/>
          <a:p>
            <a:r>
              <a:rPr lang="en-US" sz="3600" dirty="0"/>
              <a:t>Reoccurring themes</a:t>
            </a:r>
          </a:p>
        </p:txBody>
      </p:sp>
      <p:sp>
        <p:nvSpPr>
          <p:cNvPr id="3" name="Content Placeholder 2">
            <a:extLst>
              <a:ext uri="{FF2B5EF4-FFF2-40B4-BE49-F238E27FC236}">
                <a16:creationId xmlns:a16="http://schemas.microsoft.com/office/drawing/2014/main" id="{E53B5BAB-207A-9644-AA8E-FE6FB6FB9487}"/>
              </a:ext>
            </a:extLst>
          </p:cNvPr>
          <p:cNvSpPr>
            <a:spLocks noGrp="1"/>
          </p:cNvSpPr>
          <p:nvPr>
            <p:ph idx="1"/>
          </p:nvPr>
        </p:nvSpPr>
        <p:spPr/>
        <p:txBody>
          <a:bodyPr>
            <a:normAutofit/>
          </a:bodyPr>
          <a:lstStyle/>
          <a:p>
            <a:pPr marL="633222" indent="-514350">
              <a:buFont typeface="+mj-lt"/>
              <a:buAutoNum type="arabicPeriod"/>
            </a:pPr>
            <a:r>
              <a:rPr lang="en-US" sz="2400" dirty="0"/>
              <a:t>Israel had forsaken God by deliberately refusing to her or obey His law (4:1,6; 5:4)</a:t>
            </a:r>
          </a:p>
          <a:p>
            <a:pPr marL="633222" indent="-514350">
              <a:buFont typeface="+mj-lt"/>
              <a:buAutoNum type="arabicPeriod"/>
            </a:pPr>
            <a:r>
              <a:rPr lang="en-US" sz="2400" dirty="0"/>
              <a:t>Israel had sinned against God and man; including idolatry, lying, murder, stealing, adultery, drunkenness, greed, deceit, and a lack of kindness.  Their leaders were also sinful.  </a:t>
            </a:r>
          </a:p>
          <a:p>
            <a:pPr marL="633222" indent="-514350">
              <a:buFont typeface="+mj-lt"/>
              <a:buAutoNum type="arabicPeriod"/>
            </a:pPr>
            <a:r>
              <a:rPr lang="en-US" sz="2400" dirty="0"/>
              <a:t>They had relied on other people (not God) and had made alliances with other nations, including Assyria.  </a:t>
            </a:r>
          </a:p>
          <a:p>
            <a:pPr marL="633222" indent="-514350">
              <a:buFont typeface="+mj-lt"/>
              <a:buAutoNum type="arabicPeriod"/>
            </a:pPr>
            <a:r>
              <a:rPr lang="en-US" sz="2400" dirty="0"/>
              <a:t>God did not want to destroy them, He loved them.  Neither was their destruction inevitable.  If Israel returned to God, He would restore them (2:20).  </a:t>
            </a:r>
          </a:p>
        </p:txBody>
      </p:sp>
    </p:spTree>
    <p:extLst>
      <p:ext uri="{BB962C8B-B14F-4D97-AF65-F5344CB8AC3E}">
        <p14:creationId xmlns:p14="http://schemas.microsoft.com/office/powerpoint/2010/main" val="172119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754B-EC9C-8244-85E2-C409A71FBB71}"/>
              </a:ext>
            </a:extLst>
          </p:cNvPr>
          <p:cNvSpPr>
            <a:spLocks noGrp="1"/>
          </p:cNvSpPr>
          <p:nvPr>
            <p:ph type="title"/>
          </p:nvPr>
        </p:nvSpPr>
        <p:spPr/>
        <p:txBody>
          <a:bodyPr>
            <a:normAutofit/>
          </a:bodyPr>
          <a:lstStyle/>
          <a:p>
            <a:r>
              <a:rPr lang="en-US" sz="3600" dirty="0"/>
              <a:t>The use of figurative language</a:t>
            </a:r>
          </a:p>
        </p:txBody>
      </p:sp>
      <p:sp>
        <p:nvSpPr>
          <p:cNvPr id="3" name="Content Placeholder 2">
            <a:extLst>
              <a:ext uri="{FF2B5EF4-FFF2-40B4-BE49-F238E27FC236}">
                <a16:creationId xmlns:a16="http://schemas.microsoft.com/office/drawing/2014/main" id="{5CEE4FB3-AE89-924A-AFF0-705168E421B9}"/>
              </a:ext>
            </a:extLst>
          </p:cNvPr>
          <p:cNvSpPr>
            <a:spLocks noGrp="1"/>
          </p:cNvSpPr>
          <p:nvPr>
            <p:ph idx="1"/>
          </p:nvPr>
        </p:nvSpPr>
        <p:spPr>
          <a:xfrm>
            <a:off x="152400" y="1524000"/>
            <a:ext cx="8839200" cy="5178552"/>
          </a:xfrm>
        </p:spPr>
        <p:txBody>
          <a:bodyPr>
            <a:normAutofit lnSpcReduction="10000"/>
          </a:bodyPr>
          <a:lstStyle/>
          <a:p>
            <a:pPr marL="118872" indent="0">
              <a:buNone/>
            </a:pPr>
            <a:r>
              <a:rPr lang="en-US" sz="2400" dirty="0"/>
              <a:t>Israel referred to as ….</a:t>
            </a:r>
          </a:p>
          <a:p>
            <a:pPr marL="576072" indent="-457200">
              <a:buFont typeface="+mj-lt"/>
              <a:buAutoNum type="arabicPeriod"/>
            </a:pPr>
            <a:r>
              <a:rPr lang="en-US" sz="2200" dirty="0"/>
              <a:t>As a </a:t>
            </a:r>
            <a:r>
              <a:rPr lang="en-US" sz="2200" i="1" dirty="0"/>
              <a:t>wife </a:t>
            </a:r>
            <a:r>
              <a:rPr lang="en-US" sz="2200" dirty="0"/>
              <a:t>- Israel was unfaithful (2:1-7)</a:t>
            </a:r>
          </a:p>
          <a:p>
            <a:pPr marL="576072" indent="-457200">
              <a:buFont typeface="+mj-lt"/>
              <a:buAutoNum type="arabicPeriod"/>
            </a:pPr>
            <a:r>
              <a:rPr lang="en-US" sz="2200" dirty="0"/>
              <a:t>As a </a:t>
            </a:r>
            <a:r>
              <a:rPr lang="en-US" sz="2200" i="1" dirty="0"/>
              <a:t>son</a:t>
            </a:r>
            <a:r>
              <a:rPr lang="en-US" sz="2200" dirty="0"/>
              <a:t> - the nation was ungrateful and rebellious (11:1-7)</a:t>
            </a:r>
          </a:p>
          <a:p>
            <a:pPr marL="576072" indent="-457200">
              <a:buFont typeface="+mj-lt"/>
              <a:buAutoNum type="arabicPeriod"/>
            </a:pPr>
            <a:r>
              <a:rPr lang="en-US" sz="2200" dirty="0"/>
              <a:t>As a </a:t>
            </a:r>
            <a:r>
              <a:rPr lang="en-US" sz="2200" i="1" dirty="0"/>
              <a:t>stubborn heifer </a:t>
            </a:r>
            <a:r>
              <a:rPr lang="en-US" sz="2200" dirty="0"/>
              <a:t>- the people refused to be directed by God (4:16)</a:t>
            </a:r>
          </a:p>
          <a:p>
            <a:pPr marL="576072" indent="-457200">
              <a:buFont typeface="+mj-lt"/>
              <a:buAutoNum type="arabicPeriod"/>
            </a:pPr>
            <a:r>
              <a:rPr lang="en-US" sz="2200" dirty="0"/>
              <a:t>As a </a:t>
            </a:r>
            <a:r>
              <a:rPr lang="en-US" sz="2200" i="1" dirty="0"/>
              <a:t>cake not turned </a:t>
            </a:r>
            <a:r>
              <a:rPr lang="en-US" sz="2200" dirty="0"/>
              <a:t>- they had become worthless by mixing with other nations (7:8)</a:t>
            </a:r>
          </a:p>
          <a:p>
            <a:pPr marL="576072" indent="-457200">
              <a:buFont typeface="+mj-lt"/>
              <a:buAutoNum type="arabicPeriod"/>
            </a:pPr>
            <a:r>
              <a:rPr lang="en-US" sz="2200" dirty="0"/>
              <a:t>As an o</a:t>
            </a:r>
            <a:r>
              <a:rPr lang="en-US" sz="2200" i="1" dirty="0"/>
              <a:t>ld person </a:t>
            </a:r>
            <a:r>
              <a:rPr lang="en-US" sz="2200" dirty="0"/>
              <a:t>- unaware of their shortcomings (7:9)</a:t>
            </a:r>
          </a:p>
          <a:p>
            <a:pPr marL="576072" indent="-457200">
              <a:buFont typeface="+mj-lt"/>
              <a:buAutoNum type="arabicPeriod"/>
            </a:pPr>
            <a:r>
              <a:rPr lang="en-US" sz="2200" dirty="0"/>
              <a:t>As a </a:t>
            </a:r>
            <a:r>
              <a:rPr lang="en-US" sz="2200" i="1" dirty="0"/>
              <a:t>silly dove - </a:t>
            </a:r>
            <a:r>
              <a:rPr lang="en-US" sz="2200" dirty="0"/>
              <a:t>they lacked trust in God (7:16)</a:t>
            </a:r>
          </a:p>
          <a:p>
            <a:pPr marL="576072" indent="-457200">
              <a:buFont typeface="+mj-lt"/>
              <a:buAutoNum type="arabicPeriod"/>
            </a:pPr>
            <a:r>
              <a:rPr lang="en-US" sz="2200" dirty="0"/>
              <a:t>As a </a:t>
            </a:r>
            <a:r>
              <a:rPr lang="en-US" sz="2200" i="1" dirty="0"/>
              <a:t>deceitful bow </a:t>
            </a:r>
            <a:r>
              <a:rPr lang="en-US" sz="2200" dirty="0"/>
              <a:t>- they aimed in the wrong direction (7:16)</a:t>
            </a:r>
          </a:p>
          <a:p>
            <a:pPr marL="576072" indent="-457200">
              <a:buFont typeface="+mj-lt"/>
              <a:buAutoNum type="arabicPeriod"/>
            </a:pPr>
            <a:r>
              <a:rPr lang="en-US" sz="2200" dirty="0"/>
              <a:t>As a </a:t>
            </a:r>
            <a:r>
              <a:rPr lang="en-US" sz="2200" i="1" dirty="0"/>
              <a:t>fruitful but selfish vine </a:t>
            </a:r>
            <a:r>
              <a:rPr lang="en-US" sz="2200" dirty="0"/>
              <a:t>- judgment would come against them through weeds spoiling a growing a crop (10:1, 4).  </a:t>
            </a:r>
          </a:p>
          <a:p>
            <a:pPr marL="576072" indent="-457200">
              <a:buFont typeface="+mj-lt"/>
              <a:buAutoNum type="arabicPeriod"/>
            </a:pPr>
            <a:r>
              <a:rPr lang="en-US" sz="2200" dirty="0"/>
              <a:t>As a </a:t>
            </a:r>
            <a:r>
              <a:rPr lang="en-US" sz="2200" i="1" dirty="0"/>
              <a:t>trained heifer - </a:t>
            </a:r>
            <a:r>
              <a:rPr lang="en-US" sz="2200" dirty="0"/>
              <a:t>trained for threshing - a yoke would be placed on her neck and she would be forced to plow (10:11-13).  </a:t>
            </a:r>
          </a:p>
          <a:p>
            <a:pPr marL="576072" indent="-457200">
              <a:buFont typeface="+mj-lt"/>
              <a:buAutoNum type="arabicPeriod"/>
            </a:pPr>
            <a:r>
              <a:rPr lang="en-US" sz="2200" dirty="0"/>
              <a:t>As </a:t>
            </a:r>
            <a:r>
              <a:rPr lang="en-US" sz="2200" i="1" dirty="0"/>
              <a:t>morning cloud and dew </a:t>
            </a:r>
            <a:r>
              <a:rPr lang="en-US" sz="2200" dirty="0"/>
              <a:t>- loyalty was temporary (6:4)</a:t>
            </a:r>
          </a:p>
          <a:p>
            <a:pPr marL="576072" indent="-457200">
              <a:buFont typeface="+mj-lt"/>
              <a:buAutoNum type="arabicPeriod"/>
            </a:pPr>
            <a:r>
              <a:rPr lang="en-US" sz="2200" dirty="0"/>
              <a:t>As a</a:t>
            </a:r>
            <a:r>
              <a:rPr lang="en-US" sz="2200" i="1" dirty="0"/>
              <a:t> hot oven </a:t>
            </a:r>
            <a:r>
              <a:rPr lang="en-US" sz="2200" dirty="0"/>
              <a:t>- dominated by lust for power, anger, and passion to murder (7:4-7)</a:t>
            </a:r>
          </a:p>
          <a:p>
            <a:pPr marL="118872" indent="0">
              <a:buNone/>
            </a:pPr>
            <a:endParaRPr lang="en-US" sz="2200" i="1" dirty="0"/>
          </a:p>
        </p:txBody>
      </p:sp>
    </p:spTree>
    <p:extLst>
      <p:ext uri="{BB962C8B-B14F-4D97-AF65-F5344CB8AC3E}">
        <p14:creationId xmlns:p14="http://schemas.microsoft.com/office/powerpoint/2010/main" val="171227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754B-EC9C-8244-85E2-C409A71FBB71}"/>
              </a:ext>
            </a:extLst>
          </p:cNvPr>
          <p:cNvSpPr>
            <a:spLocks noGrp="1"/>
          </p:cNvSpPr>
          <p:nvPr>
            <p:ph type="title"/>
          </p:nvPr>
        </p:nvSpPr>
        <p:spPr/>
        <p:txBody>
          <a:bodyPr>
            <a:normAutofit/>
          </a:bodyPr>
          <a:lstStyle/>
          <a:p>
            <a:r>
              <a:rPr lang="en-US" sz="3600" dirty="0"/>
              <a:t>The use of figurative language</a:t>
            </a:r>
          </a:p>
        </p:txBody>
      </p:sp>
      <p:sp>
        <p:nvSpPr>
          <p:cNvPr id="3" name="Content Placeholder 2">
            <a:extLst>
              <a:ext uri="{FF2B5EF4-FFF2-40B4-BE49-F238E27FC236}">
                <a16:creationId xmlns:a16="http://schemas.microsoft.com/office/drawing/2014/main" id="{5CEE4FB3-AE89-924A-AFF0-705168E421B9}"/>
              </a:ext>
            </a:extLst>
          </p:cNvPr>
          <p:cNvSpPr>
            <a:spLocks noGrp="1"/>
          </p:cNvSpPr>
          <p:nvPr>
            <p:ph idx="1"/>
          </p:nvPr>
        </p:nvSpPr>
        <p:spPr>
          <a:xfrm>
            <a:off x="152400" y="1600200"/>
            <a:ext cx="8839200" cy="4800601"/>
          </a:xfrm>
        </p:spPr>
        <p:txBody>
          <a:bodyPr>
            <a:normAutofit/>
          </a:bodyPr>
          <a:lstStyle/>
          <a:p>
            <a:pPr marL="118872" indent="0">
              <a:buNone/>
            </a:pPr>
            <a:r>
              <a:rPr lang="en-US" sz="2200" dirty="0"/>
              <a:t>Israel referred to as </a:t>
            </a:r>
            <a:r>
              <a:rPr lang="en-US" sz="2000" dirty="0"/>
              <a:t>….</a:t>
            </a:r>
          </a:p>
          <a:p>
            <a:pPr marL="576072" indent="-457200">
              <a:buFont typeface="+mj-lt"/>
              <a:buAutoNum type="arabicPeriod" startAt="12"/>
            </a:pPr>
            <a:r>
              <a:rPr lang="en-US" sz="2200" dirty="0"/>
              <a:t>As an </a:t>
            </a:r>
            <a:r>
              <a:rPr lang="en-US" sz="2200" i="1" dirty="0"/>
              <a:t>unwanted vessel - </a:t>
            </a:r>
            <a:r>
              <a:rPr lang="en-US" sz="2200" dirty="0"/>
              <a:t>a vessel (bowl) in which no one delights (8:8)</a:t>
            </a:r>
          </a:p>
          <a:p>
            <a:pPr marL="576072" indent="-457200">
              <a:buFont typeface="+mj-lt"/>
              <a:buAutoNum type="arabicPeriod" startAt="12"/>
            </a:pPr>
            <a:r>
              <a:rPr lang="en-US" sz="2200" dirty="0"/>
              <a:t>As a </a:t>
            </a:r>
            <a:r>
              <a:rPr lang="en-US" sz="2200" i="1" dirty="0"/>
              <a:t>wild donkey </a:t>
            </a:r>
            <a:r>
              <a:rPr lang="en-US" sz="2200" dirty="0"/>
              <a:t>- “all alone” - seeking help from foreign nations (8:9-10)</a:t>
            </a:r>
          </a:p>
          <a:p>
            <a:pPr marL="576072" indent="-457200">
              <a:buFont typeface="+mj-lt"/>
              <a:buAutoNum type="arabicPeriod" startAt="12"/>
            </a:pPr>
            <a:r>
              <a:rPr lang="en-US" sz="2200" dirty="0"/>
              <a:t>As </a:t>
            </a:r>
            <a:r>
              <a:rPr lang="en-US" sz="2200" i="1" dirty="0"/>
              <a:t>grapes and figs </a:t>
            </a:r>
            <a:r>
              <a:rPr lang="en-US" sz="2200" dirty="0"/>
              <a:t>- grapes in wilderness and early fruit - relate to Israel’s early relationship with God (9:10).</a:t>
            </a:r>
          </a:p>
          <a:p>
            <a:pPr marL="576072" indent="-457200">
              <a:buFont typeface="+mj-lt"/>
              <a:buAutoNum type="arabicPeriod" startAt="12"/>
            </a:pPr>
            <a:r>
              <a:rPr lang="en-US" sz="2200" dirty="0"/>
              <a:t>As a </a:t>
            </a:r>
            <a:r>
              <a:rPr lang="en-US" sz="2200" i="1" dirty="0"/>
              <a:t>stick on the water </a:t>
            </a:r>
            <a:r>
              <a:rPr lang="en-US" sz="2200" dirty="0"/>
              <a:t>- on the surface - it had no roots - it had been cut off (10:7).</a:t>
            </a:r>
          </a:p>
          <a:p>
            <a:pPr marL="576072" indent="-457200">
              <a:buFont typeface="+mj-lt"/>
              <a:buAutoNum type="arabicPeriod" startAt="12"/>
            </a:pPr>
            <a:r>
              <a:rPr lang="en-US" sz="2200" dirty="0"/>
              <a:t>As a </a:t>
            </a:r>
            <a:r>
              <a:rPr lang="en-US" sz="2200" i="1" dirty="0"/>
              <a:t>lily </a:t>
            </a:r>
            <a:r>
              <a:rPr lang="en-US" sz="2200" dirty="0"/>
              <a:t>- When God would again bless Israel, she would flourish (14:5)</a:t>
            </a:r>
          </a:p>
          <a:p>
            <a:pPr marL="576072" indent="-457200">
              <a:buFont typeface="+mj-lt"/>
              <a:buAutoNum type="arabicPeriod" startAt="12"/>
            </a:pPr>
            <a:r>
              <a:rPr lang="en-US" sz="2200" dirty="0"/>
              <a:t>As a </a:t>
            </a:r>
            <a:r>
              <a:rPr lang="en-US" sz="2200" i="1" dirty="0"/>
              <a:t>cedar </a:t>
            </a:r>
            <a:r>
              <a:rPr lang="en-US" sz="2200" dirty="0"/>
              <a:t>- When God’s blessing returned to the nation, it would take root like the “cedars of Lebanon” (14:5-6)</a:t>
            </a:r>
          </a:p>
          <a:p>
            <a:pPr marL="118872" indent="0">
              <a:buNone/>
            </a:pPr>
            <a:endParaRPr lang="en-US" sz="800" dirty="0"/>
          </a:p>
        </p:txBody>
      </p:sp>
    </p:spTree>
    <p:extLst>
      <p:ext uri="{BB962C8B-B14F-4D97-AF65-F5344CB8AC3E}">
        <p14:creationId xmlns:p14="http://schemas.microsoft.com/office/powerpoint/2010/main" val="260389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D0EA-A387-724D-8343-AED12F4687A1}"/>
              </a:ext>
            </a:extLst>
          </p:cNvPr>
          <p:cNvSpPr>
            <a:spLocks noGrp="1"/>
          </p:cNvSpPr>
          <p:nvPr>
            <p:ph type="title"/>
          </p:nvPr>
        </p:nvSpPr>
        <p:spPr/>
        <p:txBody>
          <a:bodyPr/>
          <a:lstStyle/>
          <a:p>
            <a:r>
              <a:rPr lang="en-US"/>
              <a:t>Brief Outline</a:t>
            </a:r>
          </a:p>
        </p:txBody>
      </p:sp>
      <p:sp>
        <p:nvSpPr>
          <p:cNvPr id="3" name="Content Placeholder 2">
            <a:extLst>
              <a:ext uri="{FF2B5EF4-FFF2-40B4-BE49-F238E27FC236}">
                <a16:creationId xmlns:a16="http://schemas.microsoft.com/office/drawing/2014/main" id="{BDE689CC-09D5-2F46-A036-9DA95548A207}"/>
              </a:ext>
            </a:extLst>
          </p:cNvPr>
          <p:cNvSpPr>
            <a:spLocks noGrp="1"/>
          </p:cNvSpPr>
          <p:nvPr>
            <p:ph idx="1"/>
          </p:nvPr>
        </p:nvSpPr>
        <p:spPr>
          <a:xfrm>
            <a:off x="152400" y="1524000"/>
            <a:ext cx="8915400" cy="5334000"/>
          </a:xfrm>
        </p:spPr>
        <p:txBody>
          <a:bodyPr>
            <a:normAutofit/>
          </a:bodyPr>
          <a:lstStyle/>
          <a:p>
            <a:r>
              <a:rPr lang="en-US" sz="2200" dirty="0"/>
              <a:t>God and His people in their harlotry paralleled </a:t>
            </a:r>
            <a:br>
              <a:rPr lang="en-US" sz="2200" dirty="0"/>
            </a:br>
            <a:r>
              <a:rPr lang="en-US" sz="2200" dirty="0"/>
              <a:t>with Hosea’s marriage to Gomer, a harlot (1:1-3:5)</a:t>
            </a:r>
          </a:p>
          <a:p>
            <a:r>
              <a:rPr lang="en-US" sz="2200" dirty="0"/>
              <a:t>The people’s sins and God’s rebuke (4:1-7:15)</a:t>
            </a:r>
          </a:p>
          <a:p>
            <a:r>
              <a:rPr lang="en-US" sz="2200" dirty="0"/>
              <a:t>God’s judgment (8:1-10:15)</a:t>
            </a:r>
          </a:p>
          <a:p>
            <a:r>
              <a:rPr lang="en-US" sz="2200" dirty="0"/>
              <a:t>God’s further response (11:1-13:16)</a:t>
            </a:r>
          </a:p>
          <a:p>
            <a:r>
              <a:rPr lang="en-US" sz="2200" dirty="0"/>
              <a:t>God’s promise of restoration (14:1-9)</a:t>
            </a:r>
          </a:p>
          <a:p>
            <a:pPr marL="690372" indent="-571500">
              <a:buFont typeface="+mj-lt"/>
              <a:buAutoNum type="romanUcPeriod"/>
            </a:pPr>
            <a:endParaRPr lang="en-US" sz="2200"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76C96882-5353-6A47-823C-B3DCDA772B18}"/>
              </a:ext>
            </a:extLst>
          </p:cNvPr>
          <p:cNvSpPr txBox="1"/>
          <p:nvPr/>
        </p:nvSpPr>
        <p:spPr>
          <a:xfrm>
            <a:off x="342900" y="3929257"/>
            <a:ext cx="8458200" cy="2554545"/>
          </a:xfrm>
          <a:prstGeom prst="rect">
            <a:avLst/>
          </a:prstGeom>
          <a:noFill/>
          <a:ln w="76200">
            <a:solidFill>
              <a:srgbClr val="FFC000"/>
            </a:solidFill>
          </a:ln>
        </p:spPr>
        <p:txBody>
          <a:bodyPr wrap="square" rtlCol="0">
            <a:spAutoFit/>
          </a:bodyPr>
          <a:lstStyle/>
          <a:p>
            <a:r>
              <a:rPr lang="en-US" sz="2000" dirty="0"/>
              <a:t>In order to illustrate the magnitude of Israel’s infidelity and the punishment they deserved for it, the Lord commanded Hosea to marry a woman who would leave hm to pursue promiscuity.  As God had joined Himself to unfaithful Israel -- exchanging covenant vows with them, caring for them, blessing them -- so Hosea  would join himself to an unfaithful wife (Gomer).  Then, God tells Hosea to pursue his wayward wife and bring her home and love her (1:2; 3:1-5).  As Chapter 1 opens, Hosea, Gomer, and even the children, become a living lesson to an unfaithful Israel about her deplorable spiritual condition. </a:t>
            </a:r>
          </a:p>
        </p:txBody>
      </p:sp>
      <p:sp>
        <p:nvSpPr>
          <p:cNvPr id="5" name="TextBox 4">
            <a:extLst>
              <a:ext uri="{FF2B5EF4-FFF2-40B4-BE49-F238E27FC236}">
                <a16:creationId xmlns:a16="http://schemas.microsoft.com/office/drawing/2014/main" id="{AE3A2BC6-EE46-4949-B681-D4A9267C1C55}"/>
              </a:ext>
            </a:extLst>
          </p:cNvPr>
          <p:cNvSpPr txBox="1"/>
          <p:nvPr/>
        </p:nvSpPr>
        <p:spPr>
          <a:xfrm>
            <a:off x="5943600" y="2528777"/>
            <a:ext cx="3131127" cy="584775"/>
          </a:xfrm>
          <a:prstGeom prst="rect">
            <a:avLst/>
          </a:prstGeom>
          <a:noFill/>
          <a:ln w="38100">
            <a:solidFill>
              <a:schemeClr val="tx1"/>
            </a:solidFill>
          </a:ln>
        </p:spPr>
        <p:txBody>
          <a:bodyPr wrap="square" rtlCol="0">
            <a:spAutoFit/>
          </a:bodyPr>
          <a:lstStyle/>
          <a:p>
            <a:r>
              <a:rPr lang="en-US" sz="1600" b="1"/>
              <a:t>Lo-</a:t>
            </a:r>
            <a:r>
              <a:rPr lang="en-US" sz="1600" b="1" err="1"/>
              <a:t>ruhamah</a:t>
            </a:r>
            <a:r>
              <a:rPr lang="en-US" sz="1600" b="1"/>
              <a:t> - “no mercy” - </a:t>
            </a:r>
            <a:r>
              <a:rPr lang="en-US" sz="1600"/>
              <a:t>God would no longer have mercy</a:t>
            </a:r>
          </a:p>
        </p:txBody>
      </p:sp>
      <p:sp>
        <p:nvSpPr>
          <p:cNvPr id="6" name="TextBox 5">
            <a:extLst>
              <a:ext uri="{FF2B5EF4-FFF2-40B4-BE49-F238E27FC236}">
                <a16:creationId xmlns:a16="http://schemas.microsoft.com/office/drawing/2014/main" id="{71F2006F-E0BC-C842-973F-F465E10D81AC}"/>
              </a:ext>
            </a:extLst>
          </p:cNvPr>
          <p:cNvSpPr txBox="1"/>
          <p:nvPr/>
        </p:nvSpPr>
        <p:spPr>
          <a:xfrm>
            <a:off x="6477000" y="1574669"/>
            <a:ext cx="2514600" cy="830997"/>
          </a:xfrm>
          <a:prstGeom prst="rect">
            <a:avLst/>
          </a:prstGeom>
          <a:noFill/>
          <a:ln w="38100">
            <a:solidFill>
              <a:schemeClr val="tx1"/>
            </a:solidFill>
          </a:ln>
        </p:spPr>
        <p:txBody>
          <a:bodyPr wrap="square" rtlCol="0">
            <a:spAutoFit/>
          </a:bodyPr>
          <a:lstStyle/>
          <a:p>
            <a:r>
              <a:rPr lang="en-US" sz="1600" b="1" dirty="0"/>
              <a:t>Jezreel - “God scatters</a:t>
            </a:r>
            <a:r>
              <a:rPr lang="en-US" sz="1600" dirty="0"/>
              <a:t>” - the people would be judged and punished</a:t>
            </a:r>
          </a:p>
        </p:txBody>
      </p:sp>
      <p:sp>
        <p:nvSpPr>
          <p:cNvPr id="7" name="TextBox 6">
            <a:extLst>
              <a:ext uri="{FF2B5EF4-FFF2-40B4-BE49-F238E27FC236}">
                <a16:creationId xmlns:a16="http://schemas.microsoft.com/office/drawing/2014/main" id="{B4F62EFB-9AE8-EA4E-8152-F5B1E4F1FD63}"/>
              </a:ext>
            </a:extLst>
          </p:cNvPr>
          <p:cNvSpPr txBox="1"/>
          <p:nvPr/>
        </p:nvSpPr>
        <p:spPr>
          <a:xfrm>
            <a:off x="5860473" y="3211132"/>
            <a:ext cx="3131127" cy="584775"/>
          </a:xfrm>
          <a:prstGeom prst="rect">
            <a:avLst/>
          </a:prstGeom>
          <a:noFill/>
          <a:ln w="38100">
            <a:solidFill>
              <a:schemeClr val="tx1"/>
            </a:solidFill>
          </a:ln>
        </p:spPr>
        <p:txBody>
          <a:bodyPr wrap="square" rtlCol="0">
            <a:spAutoFit/>
          </a:bodyPr>
          <a:lstStyle/>
          <a:p>
            <a:r>
              <a:rPr lang="en-US" sz="1600" b="1"/>
              <a:t>Lo-</a:t>
            </a:r>
            <a:r>
              <a:rPr lang="en-US" sz="1600" b="1" err="1"/>
              <a:t>ammi</a:t>
            </a:r>
            <a:r>
              <a:rPr lang="en-US" sz="1600" b="1"/>
              <a:t> - “not my people” - </a:t>
            </a:r>
            <a:r>
              <a:rPr lang="en-US" sz="1600"/>
              <a:t>God would reject Israel</a:t>
            </a:r>
            <a:endParaRPr lang="en-US" sz="1600" b="1"/>
          </a:p>
        </p:txBody>
      </p:sp>
    </p:spTree>
    <p:extLst>
      <p:ext uri="{BB962C8B-B14F-4D97-AF65-F5344CB8AC3E}">
        <p14:creationId xmlns:p14="http://schemas.microsoft.com/office/powerpoint/2010/main" val="358455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754B-EC9C-8244-85E2-C409A71FBB71}"/>
              </a:ext>
            </a:extLst>
          </p:cNvPr>
          <p:cNvSpPr>
            <a:spLocks noGrp="1"/>
          </p:cNvSpPr>
          <p:nvPr>
            <p:ph type="title"/>
          </p:nvPr>
        </p:nvSpPr>
        <p:spPr/>
        <p:txBody>
          <a:bodyPr>
            <a:normAutofit/>
          </a:bodyPr>
          <a:lstStyle/>
          <a:p>
            <a:r>
              <a:rPr lang="en-US" sz="3600" dirty="0"/>
              <a:t>The use of figurative language</a:t>
            </a:r>
          </a:p>
        </p:txBody>
      </p:sp>
      <p:sp>
        <p:nvSpPr>
          <p:cNvPr id="3" name="Content Placeholder 2">
            <a:extLst>
              <a:ext uri="{FF2B5EF4-FFF2-40B4-BE49-F238E27FC236}">
                <a16:creationId xmlns:a16="http://schemas.microsoft.com/office/drawing/2014/main" id="{5CEE4FB3-AE89-924A-AFF0-705168E421B9}"/>
              </a:ext>
            </a:extLst>
          </p:cNvPr>
          <p:cNvSpPr>
            <a:spLocks noGrp="1"/>
          </p:cNvSpPr>
          <p:nvPr>
            <p:ph idx="1"/>
          </p:nvPr>
        </p:nvSpPr>
        <p:spPr>
          <a:xfrm>
            <a:off x="152400" y="1600200"/>
            <a:ext cx="8839200" cy="4800601"/>
          </a:xfrm>
        </p:spPr>
        <p:txBody>
          <a:bodyPr>
            <a:normAutofit/>
          </a:bodyPr>
          <a:lstStyle/>
          <a:p>
            <a:pPr marL="118872" indent="0">
              <a:buNone/>
            </a:pPr>
            <a:r>
              <a:rPr lang="en-US" sz="2200" dirty="0"/>
              <a:t>Similes for God…</a:t>
            </a:r>
          </a:p>
          <a:p>
            <a:pPr marL="576072" indent="-457200">
              <a:buFont typeface="+mj-lt"/>
              <a:buAutoNum type="arabicPeriod"/>
            </a:pPr>
            <a:r>
              <a:rPr lang="en-US" sz="2200" i="1" dirty="0"/>
              <a:t>Moth, rottenness, wood </a:t>
            </a:r>
            <a:r>
              <a:rPr lang="en-US" sz="2200" dirty="0"/>
              <a:t>- “will destroy Ephraim as a moth eats a piece of cloth. I will ruin Judah, like rot on a piece of wood” (5:12)</a:t>
            </a:r>
          </a:p>
          <a:p>
            <a:pPr marL="576072" indent="-457200">
              <a:buFont typeface="+mj-lt"/>
              <a:buAutoNum type="arabicPeriod"/>
            </a:pPr>
            <a:r>
              <a:rPr lang="en-US" sz="2200" i="1" dirty="0"/>
              <a:t>Lion </a:t>
            </a:r>
            <a:r>
              <a:rPr lang="en-US" sz="2200" dirty="0"/>
              <a:t>- “I will be like a lion to Ephraim, like a young lion to the nation of Judah” (5:14).  He will “roar like a lion” (11:10).   </a:t>
            </a:r>
          </a:p>
          <a:p>
            <a:pPr marL="576072" indent="-457200">
              <a:buFont typeface="+mj-lt"/>
              <a:buAutoNum type="arabicPeriod"/>
            </a:pPr>
            <a:r>
              <a:rPr lang="en-US" sz="2200" i="1" dirty="0"/>
              <a:t>Lion, leopard, bear, lioness, wild beast</a:t>
            </a:r>
            <a:r>
              <a:rPr lang="en-US" sz="2200" dirty="0"/>
              <a:t> - God said He would be like all these wild animals when He punished Israel, “ripping them apart” (13:7-8).</a:t>
            </a:r>
          </a:p>
          <a:p>
            <a:pPr marL="576072" indent="-457200">
              <a:buFont typeface="+mj-lt"/>
              <a:buAutoNum type="arabicPeriod"/>
            </a:pPr>
            <a:r>
              <a:rPr lang="en-US" sz="2200" i="1" dirty="0"/>
              <a:t>Rain</a:t>
            </a:r>
            <a:r>
              <a:rPr lang="en-US" sz="2200" dirty="0"/>
              <a:t> - God would come as rain - a blessing to Israel (6:3; 10:12).  </a:t>
            </a:r>
          </a:p>
          <a:p>
            <a:pPr marL="576072" indent="-457200">
              <a:buFont typeface="+mj-lt"/>
              <a:buAutoNum type="arabicPeriod"/>
            </a:pPr>
            <a:r>
              <a:rPr lang="en-US" sz="2200" i="1" dirty="0"/>
              <a:t>Dew: </a:t>
            </a:r>
            <a:r>
              <a:rPr lang="en-US" sz="2200" dirty="0"/>
              <a:t>“I will be like the dew to Israel…” (14:5)</a:t>
            </a:r>
          </a:p>
          <a:p>
            <a:pPr marL="576072" indent="-457200">
              <a:buFont typeface="+mj-lt"/>
              <a:buAutoNum type="arabicPeriod"/>
            </a:pPr>
            <a:r>
              <a:rPr lang="en-US" sz="2200" i="1" dirty="0"/>
              <a:t>Cypress</a:t>
            </a:r>
            <a:r>
              <a:rPr lang="en-US" sz="2200" dirty="0"/>
              <a:t>/</a:t>
            </a:r>
            <a:r>
              <a:rPr lang="en-US" sz="2200" i="1" dirty="0"/>
              <a:t>Fir tree- “</a:t>
            </a:r>
            <a:r>
              <a:rPr lang="en-US" sz="2200" dirty="0"/>
              <a:t>I am like a fir tree that is always green. Your fruit comes from me” (14:8)</a:t>
            </a:r>
          </a:p>
        </p:txBody>
      </p:sp>
    </p:spTree>
    <p:extLst>
      <p:ext uri="{BB962C8B-B14F-4D97-AF65-F5344CB8AC3E}">
        <p14:creationId xmlns:p14="http://schemas.microsoft.com/office/powerpoint/2010/main" val="270765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001C93-D96B-0D40-AC5E-FEAE87B02E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1" y="77066"/>
            <a:ext cx="8972550" cy="6933334"/>
          </a:xfrm>
          <a:prstGeom prst="rect">
            <a:avLst/>
          </a:prstGeom>
        </p:spPr>
      </p:pic>
    </p:spTree>
    <p:extLst>
      <p:ext uri="{BB962C8B-B14F-4D97-AF65-F5344CB8AC3E}">
        <p14:creationId xmlns:p14="http://schemas.microsoft.com/office/powerpoint/2010/main" val="3019669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A5DF2-039D-F545-8B32-7A1126E6EEFB}"/>
              </a:ext>
            </a:extLst>
          </p:cNvPr>
          <p:cNvSpPr>
            <a:spLocks noGrp="1"/>
          </p:cNvSpPr>
          <p:nvPr>
            <p:ph type="title" idx="4294967295"/>
          </p:nvPr>
        </p:nvSpPr>
        <p:spPr>
          <a:xfrm>
            <a:off x="1179513" y="144711"/>
            <a:ext cx="7086600" cy="457200"/>
          </a:xfrm>
          <a:ln w="76200">
            <a:solidFill>
              <a:srgbClr val="FFC000"/>
            </a:solidFill>
          </a:ln>
        </p:spPr>
        <p:txBody>
          <a:bodyPr>
            <a:normAutofit fontScale="90000"/>
          </a:bodyPr>
          <a:lstStyle/>
          <a:p>
            <a:pPr algn="ctr"/>
            <a:r>
              <a:rPr lang="en-US" sz="3200">
                <a:solidFill>
                  <a:schemeClr val="tx1"/>
                </a:solidFill>
              </a:rPr>
              <a:t>Five judgment - Salvation Cycles</a:t>
            </a:r>
          </a:p>
        </p:txBody>
      </p:sp>
      <p:sp>
        <p:nvSpPr>
          <p:cNvPr id="8" name="Text Placeholder 7">
            <a:extLst>
              <a:ext uri="{FF2B5EF4-FFF2-40B4-BE49-F238E27FC236}">
                <a16:creationId xmlns:a16="http://schemas.microsoft.com/office/drawing/2014/main" id="{E2BB1293-2A9D-C345-868E-D4BD75D09309}"/>
              </a:ext>
            </a:extLst>
          </p:cNvPr>
          <p:cNvSpPr>
            <a:spLocks noGrp="1"/>
          </p:cNvSpPr>
          <p:nvPr>
            <p:ph type="body" sz="quarter" idx="4294967295"/>
          </p:nvPr>
        </p:nvSpPr>
        <p:spPr>
          <a:xfrm>
            <a:off x="5102225" y="565943"/>
            <a:ext cx="4041775" cy="715963"/>
          </a:xfrm>
        </p:spPr>
        <p:txBody>
          <a:bodyPr>
            <a:normAutofit/>
          </a:bodyPr>
          <a:lstStyle/>
          <a:p>
            <a:pPr marL="118872" indent="0" algn="ctr">
              <a:buNone/>
            </a:pPr>
            <a:r>
              <a:rPr lang="en-US" sz="2400" b="1"/>
              <a:t>Salvation</a:t>
            </a:r>
          </a:p>
        </p:txBody>
      </p:sp>
      <p:sp>
        <p:nvSpPr>
          <p:cNvPr id="6" name="Text Placeholder 5">
            <a:extLst>
              <a:ext uri="{FF2B5EF4-FFF2-40B4-BE49-F238E27FC236}">
                <a16:creationId xmlns:a16="http://schemas.microsoft.com/office/drawing/2014/main" id="{8FFF808F-2F2E-0B4E-8CFD-AA55D1B0419F}"/>
              </a:ext>
            </a:extLst>
          </p:cNvPr>
          <p:cNvSpPr>
            <a:spLocks noGrp="1"/>
          </p:cNvSpPr>
          <p:nvPr>
            <p:ph type="body" idx="4294967295"/>
          </p:nvPr>
        </p:nvSpPr>
        <p:spPr>
          <a:xfrm>
            <a:off x="0" y="614362"/>
            <a:ext cx="4040188" cy="715962"/>
          </a:xfrm>
        </p:spPr>
        <p:txBody>
          <a:bodyPr>
            <a:normAutofit/>
          </a:bodyPr>
          <a:lstStyle/>
          <a:p>
            <a:pPr marL="118872" indent="0" algn="ctr">
              <a:buNone/>
            </a:pPr>
            <a:r>
              <a:rPr lang="en-US" sz="2400" b="1"/>
              <a:t>Judgment</a:t>
            </a:r>
          </a:p>
        </p:txBody>
      </p:sp>
      <p:sp>
        <p:nvSpPr>
          <p:cNvPr id="7" name="Content Placeholder 6">
            <a:extLst>
              <a:ext uri="{FF2B5EF4-FFF2-40B4-BE49-F238E27FC236}">
                <a16:creationId xmlns:a16="http://schemas.microsoft.com/office/drawing/2014/main" id="{2196C58E-3D42-2E4E-981C-03DE949C8B9C}"/>
              </a:ext>
            </a:extLst>
          </p:cNvPr>
          <p:cNvSpPr>
            <a:spLocks noGrp="1"/>
          </p:cNvSpPr>
          <p:nvPr>
            <p:ph sz="half" idx="4294967295"/>
          </p:nvPr>
        </p:nvSpPr>
        <p:spPr>
          <a:xfrm>
            <a:off x="150019" y="1175657"/>
            <a:ext cx="4421188" cy="4281488"/>
          </a:xfrm>
          <a:ln w="76200">
            <a:solidFill>
              <a:schemeClr val="tx1"/>
            </a:solidFill>
          </a:ln>
        </p:spPr>
        <p:txBody>
          <a:bodyPr>
            <a:noAutofit/>
          </a:bodyPr>
          <a:lstStyle/>
          <a:p>
            <a:pPr marL="461772" indent="-342900">
              <a:buFont typeface="+mj-lt"/>
              <a:buAutoNum type="arabicPeriod"/>
            </a:pPr>
            <a:r>
              <a:rPr lang="en-US" sz="2400" b="1" dirty="0"/>
              <a:t>1:2-9</a:t>
            </a:r>
          </a:p>
          <a:p>
            <a:pPr marL="461772" indent="-342900">
              <a:buFont typeface="+mj-lt"/>
              <a:buAutoNum type="arabicPeriod"/>
            </a:pPr>
            <a:r>
              <a:rPr lang="en-US" sz="2400" b="1" dirty="0"/>
              <a:t>2:2-13</a:t>
            </a:r>
          </a:p>
          <a:p>
            <a:pPr marL="461772" indent="-342900">
              <a:buFont typeface="+mj-lt"/>
              <a:buAutoNum type="arabicPeriod"/>
            </a:pPr>
            <a:r>
              <a:rPr lang="en-US" sz="2400" b="1" dirty="0"/>
              <a:t>4:1-5:14</a:t>
            </a:r>
          </a:p>
          <a:p>
            <a:pPr marL="461772" indent="-342900">
              <a:buFont typeface="+mj-lt"/>
              <a:buAutoNum type="arabicPeriod"/>
            </a:pPr>
            <a:r>
              <a:rPr lang="en-US" sz="2400" b="1" dirty="0"/>
              <a:t>6:4-11:7</a:t>
            </a:r>
          </a:p>
          <a:p>
            <a:pPr marL="461772" indent="-342900">
              <a:buFont typeface="+mj-lt"/>
              <a:buAutoNum type="arabicPeriod"/>
            </a:pPr>
            <a:r>
              <a:rPr lang="en-US" sz="2400" b="1" dirty="0"/>
              <a:t>11:12-13:16</a:t>
            </a:r>
          </a:p>
        </p:txBody>
      </p:sp>
      <p:sp>
        <p:nvSpPr>
          <p:cNvPr id="9" name="Content Placeholder 8">
            <a:extLst>
              <a:ext uri="{FF2B5EF4-FFF2-40B4-BE49-F238E27FC236}">
                <a16:creationId xmlns:a16="http://schemas.microsoft.com/office/drawing/2014/main" id="{C01AE84A-7506-7442-B4C3-13BD73931E40}"/>
              </a:ext>
            </a:extLst>
          </p:cNvPr>
          <p:cNvSpPr>
            <a:spLocks noGrp="1"/>
          </p:cNvSpPr>
          <p:nvPr>
            <p:ph sz="quarter" idx="4294967295"/>
          </p:nvPr>
        </p:nvSpPr>
        <p:spPr>
          <a:xfrm>
            <a:off x="4721227" y="1143000"/>
            <a:ext cx="4271962" cy="4314145"/>
          </a:xfrm>
          <a:ln w="76200">
            <a:solidFill>
              <a:srgbClr val="FFC000"/>
            </a:solidFill>
          </a:ln>
        </p:spPr>
        <p:txBody>
          <a:bodyPr>
            <a:normAutofit/>
          </a:bodyPr>
          <a:lstStyle/>
          <a:p>
            <a:pPr marL="633222" indent="-514350">
              <a:buFont typeface="+mj-lt"/>
              <a:buAutoNum type="arabicPeriod"/>
            </a:pPr>
            <a:r>
              <a:rPr lang="en-US" sz="2400" b="1"/>
              <a:t>1:10-2:1</a:t>
            </a:r>
          </a:p>
          <a:p>
            <a:pPr marL="633222" indent="-514350">
              <a:buFont typeface="+mj-lt"/>
              <a:buAutoNum type="arabicPeriod"/>
            </a:pPr>
            <a:r>
              <a:rPr lang="en-US" sz="2400" b="1"/>
              <a:t>2:14-3:5</a:t>
            </a:r>
          </a:p>
          <a:p>
            <a:pPr marL="633222" indent="-514350">
              <a:buFont typeface="+mj-lt"/>
              <a:buAutoNum type="arabicPeriod"/>
            </a:pPr>
            <a:r>
              <a:rPr lang="en-US" sz="2400" b="1"/>
              <a:t>5:15-6:3</a:t>
            </a:r>
          </a:p>
          <a:p>
            <a:pPr marL="633222" indent="-514350">
              <a:buFont typeface="+mj-lt"/>
              <a:buAutoNum type="arabicPeriod"/>
            </a:pPr>
            <a:r>
              <a:rPr lang="en-US" sz="2400" b="1"/>
              <a:t>11:8-11</a:t>
            </a:r>
          </a:p>
          <a:p>
            <a:pPr marL="633222" indent="-514350">
              <a:buFont typeface="+mj-lt"/>
              <a:buAutoNum type="arabicPeriod"/>
            </a:pPr>
            <a:r>
              <a:rPr lang="en-US" sz="2400" b="1"/>
              <a:t>Chapter 14</a:t>
            </a:r>
          </a:p>
          <a:p>
            <a:pPr marL="576072" indent="-457200">
              <a:buFont typeface="+mj-lt"/>
              <a:buAutoNum type="arabicPeriod"/>
            </a:pPr>
            <a:endParaRPr lang="en-US"/>
          </a:p>
        </p:txBody>
      </p:sp>
      <p:sp>
        <p:nvSpPr>
          <p:cNvPr id="10" name="Rectangle 9">
            <a:extLst>
              <a:ext uri="{FF2B5EF4-FFF2-40B4-BE49-F238E27FC236}">
                <a16:creationId xmlns:a16="http://schemas.microsoft.com/office/drawing/2014/main" id="{D7ACD5FF-1335-474A-AB30-6CD5254BD99F}"/>
              </a:ext>
            </a:extLst>
          </p:cNvPr>
          <p:cNvSpPr/>
          <p:nvPr/>
        </p:nvSpPr>
        <p:spPr>
          <a:xfrm>
            <a:off x="424441" y="5714999"/>
            <a:ext cx="8568748" cy="738664"/>
          </a:xfrm>
          <a:prstGeom prst="rect">
            <a:avLst/>
          </a:prstGeom>
        </p:spPr>
        <p:txBody>
          <a:bodyPr wrap="square">
            <a:spAutoFit/>
          </a:bodyPr>
          <a:lstStyle/>
          <a:p>
            <a:r>
              <a:rPr lang="en-US" sz="2400" b="1" dirty="0"/>
              <a:t>Note: God’s ultimate goal was reconciliation, not divorce (2:1-2)</a:t>
            </a:r>
          </a:p>
          <a:p>
            <a:endParaRPr lang="en-US" dirty="0"/>
          </a:p>
        </p:txBody>
      </p:sp>
      <p:sp>
        <p:nvSpPr>
          <p:cNvPr id="3" name="TextBox 2">
            <a:extLst>
              <a:ext uri="{FF2B5EF4-FFF2-40B4-BE49-F238E27FC236}">
                <a16:creationId xmlns:a16="http://schemas.microsoft.com/office/drawing/2014/main" id="{1C4DD352-3252-2243-9FBC-3EC3B16D54D7}"/>
              </a:ext>
            </a:extLst>
          </p:cNvPr>
          <p:cNvSpPr txBox="1"/>
          <p:nvPr/>
        </p:nvSpPr>
        <p:spPr>
          <a:xfrm>
            <a:off x="1483123" y="3657600"/>
            <a:ext cx="6116546" cy="584775"/>
          </a:xfrm>
          <a:prstGeom prst="rect">
            <a:avLst/>
          </a:prstGeom>
          <a:solidFill>
            <a:schemeClr val="tx2"/>
          </a:solidFill>
        </p:spPr>
        <p:txBody>
          <a:bodyPr wrap="none" rtlCol="0">
            <a:spAutoFit/>
          </a:bodyPr>
          <a:lstStyle/>
          <a:p>
            <a:r>
              <a:rPr lang="en-US" sz="3200" b="1" dirty="0">
                <a:solidFill>
                  <a:schemeClr val="bg1"/>
                </a:solidFill>
              </a:rPr>
              <a:t>A picture of God’s redeeming love</a:t>
            </a:r>
          </a:p>
        </p:txBody>
      </p:sp>
    </p:spTree>
    <p:extLst>
      <p:ext uri="{BB962C8B-B14F-4D97-AF65-F5344CB8AC3E}">
        <p14:creationId xmlns:p14="http://schemas.microsoft.com/office/powerpoint/2010/main" val="23883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455-673B-E340-BFA4-80367EE0B8A8}"/>
              </a:ext>
            </a:extLst>
          </p:cNvPr>
          <p:cNvSpPr>
            <a:spLocks noGrp="1"/>
          </p:cNvSpPr>
          <p:nvPr>
            <p:ph type="title"/>
          </p:nvPr>
        </p:nvSpPr>
        <p:spPr/>
        <p:txBody>
          <a:bodyPr>
            <a:normAutofit/>
          </a:bodyPr>
          <a:lstStyle/>
          <a:p>
            <a:r>
              <a:rPr lang="en-US" sz="3600" dirty="0"/>
              <a:t>Cycle 1</a:t>
            </a:r>
          </a:p>
        </p:txBody>
      </p:sp>
      <p:sp>
        <p:nvSpPr>
          <p:cNvPr id="5" name="Text Placeholder 4">
            <a:extLst>
              <a:ext uri="{FF2B5EF4-FFF2-40B4-BE49-F238E27FC236}">
                <a16:creationId xmlns:a16="http://schemas.microsoft.com/office/drawing/2014/main" id="{C5A36AD4-A07B-5E41-93B5-63373E26CB4A}"/>
              </a:ext>
            </a:extLst>
          </p:cNvPr>
          <p:cNvSpPr>
            <a:spLocks noGrp="1"/>
          </p:cNvSpPr>
          <p:nvPr>
            <p:ph type="body" idx="1"/>
          </p:nvPr>
        </p:nvSpPr>
        <p:spPr>
          <a:xfrm>
            <a:off x="806100" y="1629878"/>
            <a:ext cx="4040188" cy="715355"/>
          </a:xfrm>
        </p:spPr>
        <p:txBody>
          <a:bodyPr/>
          <a:lstStyle/>
          <a:p>
            <a:r>
              <a:rPr lang="en-US" dirty="0"/>
              <a:t>Judgment (1:2-9)</a:t>
            </a:r>
          </a:p>
          <a:p>
            <a:endParaRPr lang="en-US" dirty="0"/>
          </a:p>
          <a:p>
            <a:endParaRPr lang="en-US" dirty="0"/>
          </a:p>
        </p:txBody>
      </p:sp>
      <p:sp>
        <p:nvSpPr>
          <p:cNvPr id="3" name="Content Placeholder 2">
            <a:extLst>
              <a:ext uri="{FF2B5EF4-FFF2-40B4-BE49-F238E27FC236}">
                <a16:creationId xmlns:a16="http://schemas.microsoft.com/office/drawing/2014/main" id="{BEC0E15A-475C-784B-988F-F38FEFC2E734}"/>
              </a:ext>
            </a:extLst>
          </p:cNvPr>
          <p:cNvSpPr>
            <a:spLocks noGrp="1"/>
          </p:cNvSpPr>
          <p:nvPr>
            <p:ph sz="half" idx="2"/>
          </p:nvPr>
        </p:nvSpPr>
        <p:spPr>
          <a:xfrm>
            <a:off x="121404" y="1905000"/>
            <a:ext cx="4602996" cy="4648200"/>
          </a:xfrm>
          <a:ln w="57150">
            <a:noFill/>
          </a:ln>
        </p:spPr>
        <p:txBody>
          <a:bodyPr>
            <a:noAutofit/>
          </a:bodyPr>
          <a:lstStyle/>
          <a:p>
            <a:pPr marL="118872" indent="0">
              <a:buNone/>
            </a:pPr>
            <a:r>
              <a:rPr lang="en-US" sz="1500" dirty="0"/>
              <a:t>“…Go, marry a promiscuous woman and have children with her, </a:t>
            </a:r>
            <a:r>
              <a:rPr lang="en-US" sz="1500" b="1" dirty="0"/>
              <a:t>for like an adulterous wife this land is guilty of unfaithfulness to the Lord</a:t>
            </a:r>
            <a:r>
              <a:rPr lang="en-US" sz="1500" dirty="0"/>
              <a:t>.” 3 So he married Gomer daughter of Diblaim, and she conceived and bore him a son.4 Then the Lord said to Hosea, “Call him </a:t>
            </a:r>
            <a:r>
              <a:rPr lang="en-US" sz="1500" b="1" dirty="0"/>
              <a:t>Jezreel, because I will soon punish the house of Jehu for the massacre at Jezreel, and I will put an end to the kingdom of Israe</a:t>
            </a:r>
            <a:r>
              <a:rPr lang="en-US" sz="1500" dirty="0"/>
              <a:t>l. 5 In that day I will break Israel’s bow in the Valley of Jezreel.”6 Gomer conceived again and gave birth to a daughter. Then the Lord said to Hosea, “</a:t>
            </a:r>
            <a:r>
              <a:rPr lang="en-US" sz="1500" b="1" dirty="0"/>
              <a:t>Call her Lo-Ruhamah (which means “not loved”), for I will no longer show love to Israel, that I should at all forgive them</a:t>
            </a:r>
            <a:r>
              <a:rPr lang="en-US" sz="1500" dirty="0"/>
              <a:t>. 7 Yet I will show love to Judah; and I will save them—not by bow, sword or battle, or by horses and horsemen, but I, the Lord their God, will save them.”8 After she had weaned Lo-Ruhamah, Gomer had another son. 9 Then the Lord said, “</a:t>
            </a:r>
            <a:r>
              <a:rPr lang="en-US" sz="1500" b="1" dirty="0"/>
              <a:t>Call him Lo-Ammi (which means “not my people”), for you are not my people, and I am not your God.”</a:t>
            </a:r>
          </a:p>
        </p:txBody>
      </p:sp>
      <p:sp>
        <p:nvSpPr>
          <p:cNvPr id="6" name="Text Placeholder 5">
            <a:extLst>
              <a:ext uri="{FF2B5EF4-FFF2-40B4-BE49-F238E27FC236}">
                <a16:creationId xmlns:a16="http://schemas.microsoft.com/office/drawing/2014/main" id="{7AFC7857-8895-7E4A-9CEC-2DA1495DBE1D}"/>
              </a:ext>
            </a:extLst>
          </p:cNvPr>
          <p:cNvSpPr>
            <a:spLocks noGrp="1"/>
          </p:cNvSpPr>
          <p:nvPr>
            <p:ph type="body" sz="quarter" idx="3"/>
          </p:nvPr>
        </p:nvSpPr>
        <p:spPr>
          <a:xfrm>
            <a:off x="5342825" y="1676400"/>
            <a:ext cx="4041775" cy="652836"/>
          </a:xfrm>
        </p:spPr>
        <p:txBody>
          <a:bodyPr/>
          <a:lstStyle/>
          <a:p>
            <a:r>
              <a:rPr lang="en-US" dirty="0"/>
              <a:t>Salvation (1:10-2:1)</a:t>
            </a:r>
          </a:p>
          <a:p>
            <a:endParaRPr lang="en-US" dirty="0"/>
          </a:p>
          <a:p>
            <a:endParaRPr lang="en-US" dirty="0"/>
          </a:p>
        </p:txBody>
      </p:sp>
      <p:sp>
        <p:nvSpPr>
          <p:cNvPr id="4" name="Content Placeholder 3">
            <a:extLst>
              <a:ext uri="{FF2B5EF4-FFF2-40B4-BE49-F238E27FC236}">
                <a16:creationId xmlns:a16="http://schemas.microsoft.com/office/drawing/2014/main" id="{A277EB17-CDF5-9D4B-9D45-970735F5C294}"/>
              </a:ext>
            </a:extLst>
          </p:cNvPr>
          <p:cNvSpPr>
            <a:spLocks noGrp="1"/>
          </p:cNvSpPr>
          <p:nvPr>
            <p:ph sz="quarter" idx="4"/>
          </p:nvPr>
        </p:nvSpPr>
        <p:spPr>
          <a:xfrm>
            <a:off x="4846288" y="1905000"/>
            <a:ext cx="4176308" cy="4343400"/>
          </a:xfrm>
        </p:spPr>
        <p:txBody>
          <a:bodyPr>
            <a:normAutofit/>
          </a:bodyPr>
          <a:lstStyle/>
          <a:p>
            <a:pPr marL="118872" indent="0">
              <a:buNone/>
            </a:pPr>
            <a:r>
              <a:rPr lang="en-US" sz="1800" dirty="0"/>
              <a:t>“Yet the number of the children of Israel shall be like the sand of the sea, which cannot be measured or numbered. And in the place where it was said to them, “You are not my people,” it shall be said to them, “Children of the living God.” 11 And the children of Judah and the children of Israel shall be gathered together, and they shall appoint for themselves one head. </a:t>
            </a:r>
            <a:r>
              <a:rPr lang="en-US" sz="1800" b="1" dirty="0"/>
              <a:t>And they shall go up from the land, for great shall be the day of Jezreel. </a:t>
            </a:r>
            <a:r>
              <a:rPr lang="en-US" sz="1800" b="1" baseline="30000" dirty="0"/>
              <a:t>2:1</a:t>
            </a:r>
            <a:r>
              <a:rPr lang="en-US" sz="1800" b="1" dirty="0"/>
              <a:t>Say to your brothers (‘</a:t>
            </a:r>
            <a:r>
              <a:rPr lang="en-US" sz="1800" b="1" i="1" dirty="0"/>
              <a:t>Amm</a:t>
            </a:r>
            <a:r>
              <a:rPr lang="en-US" sz="1800" b="1" dirty="0"/>
              <a:t>i’), “You are my people,” and to your sisters, (’</a:t>
            </a:r>
            <a:r>
              <a:rPr lang="en-US" sz="1800" b="1" i="1" dirty="0"/>
              <a:t>Ruhamah</a:t>
            </a:r>
            <a:r>
              <a:rPr lang="en-US" sz="1800" b="1" dirty="0"/>
              <a:t>’) “You have received mercy.”</a:t>
            </a:r>
          </a:p>
        </p:txBody>
      </p:sp>
      <p:sp>
        <p:nvSpPr>
          <p:cNvPr id="8" name="TextBox 7">
            <a:extLst>
              <a:ext uri="{FF2B5EF4-FFF2-40B4-BE49-F238E27FC236}">
                <a16:creationId xmlns:a16="http://schemas.microsoft.com/office/drawing/2014/main" id="{606CB493-F89F-694E-B2A8-992B9D1CBCD5}"/>
              </a:ext>
            </a:extLst>
          </p:cNvPr>
          <p:cNvSpPr txBox="1"/>
          <p:nvPr/>
        </p:nvSpPr>
        <p:spPr>
          <a:xfrm>
            <a:off x="4724400" y="6172200"/>
            <a:ext cx="4298196" cy="615553"/>
          </a:xfrm>
          <a:prstGeom prst="rect">
            <a:avLst/>
          </a:prstGeom>
          <a:noFill/>
          <a:ln>
            <a:solidFill>
              <a:schemeClr val="tx1"/>
            </a:solidFill>
          </a:ln>
        </p:spPr>
        <p:txBody>
          <a:bodyPr wrap="square" rtlCol="0">
            <a:spAutoFit/>
          </a:bodyPr>
          <a:lstStyle/>
          <a:p>
            <a:r>
              <a:rPr lang="en-US" sz="1700" dirty="0"/>
              <a:t>Note: The curse pronounced on Israel by the names of the children (1:6, 9) is reversed - RCF </a:t>
            </a:r>
          </a:p>
        </p:txBody>
      </p:sp>
    </p:spTree>
    <p:extLst>
      <p:ext uri="{BB962C8B-B14F-4D97-AF65-F5344CB8AC3E}">
        <p14:creationId xmlns:p14="http://schemas.microsoft.com/office/powerpoint/2010/main" val="195263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P spid="6" grpId="0" build="p"/>
      <p:bldP spid="4" grpId="0" build="p"/>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455-673B-E340-BFA4-80367EE0B8A8}"/>
              </a:ext>
            </a:extLst>
          </p:cNvPr>
          <p:cNvSpPr>
            <a:spLocks noGrp="1"/>
          </p:cNvSpPr>
          <p:nvPr>
            <p:ph type="title"/>
          </p:nvPr>
        </p:nvSpPr>
        <p:spPr/>
        <p:txBody>
          <a:bodyPr>
            <a:normAutofit/>
          </a:bodyPr>
          <a:lstStyle/>
          <a:p>
            <a:r>
              <a:rPr lang="en-US" sz="3600" dirty="0"/>
              <a:t>Cycle 2</a:t>
            </a:r>
          </a:p>
        </p:txBody>
      </p:sp>
      <p:sp>
        <p:nvSpPr>
          <p:cNvPr id="5" name="Text Placeholder 4">
            <a:extLst>
              <a:ext uri="{FF2B5EF4-FFF2-40B4-BE49-F238E27FC236}">
                <a16:creationId xmlns:a16="http://schemas.microsoft.com/office/drawing/2014/main" id="{C5A36AD4-A07B-5E41-93B5-63373E26CB4A}"/>
              </a:ext>
            </a:extLst>
          </p:cNvPr>
          <p:cNvSpPr>
            <a:spLocks noGrp="1"/>
          </p:cNvSpPr>
          <p:nvPr>
            <p:ph type="body" idx="1"/>
          </p:nvPr>
        </p:nvSpPr>
        <p:spPr>
          <a:xfrm>
            <a:off x="785017" y="1676400"/>
            <a:ext cx="4040188" cy="571861"/>
          </a:xfrm>
        </p:spPr>
        <p:txBody>
          <a:bodyPr>
            <a:normAutofit/>
          </a:bodyPr>
          <a:lstStyle/>
          <a:p>
            <a:r>
              <a:rPr lang="en-US" sz="2400" dirty="0"/>
              <a:t>Judgment (2:2-13)</a:t>
            </a:r>
          </a:p>
          <a:p>
            <a:endParaRPr lang="en-US" sz="2400" dirty="0"/>
          </a:p>
          <a:p>
            <a:endParaRPr lang="en-US" dirty="0"/>
          </a:p>
        </p:txBody>
      </p:sp>
      <p:sp>
        <p:nvSpPr>
          <p:cNvPr id="3" name="Content Placeholder 2">
            <a:extLst>
              <a:ext uri="{FF2B5EF4-FFF2-40B4-BE49-F238E27FC236}">
                <a16:creationId xmlns:a16="http://schemas.microsoft.com/office/drawing/2014/main" id="{BEC0E15A-475C-784B-988F-F38FEFC2E734}"/>
              </a:ext>
            </a:extLst>
          </p:cNvPr>
          <p:cNvSpPr>
            <a:spLocks noGrp="1"/>
          </p:cNvSpPr>
          <p:nvPr>
            <p:ph sz="half" idx="2"/>
          </p:nvPr>
        </p:nvSpPr>
        <p:spPr>
          <a:xfrm>
            <a:off x="152400" y="1905000"/>
            <a:ext cx="4344988" cy="4800600"/>
          </a:xfrm>
          <a:ln w="57150">
            <a:noFill/>
          </a:ln>
        </p:spPr>
        <p:txBody>
          <a:bodyPr>
            <a:noAutofit/>
          </a:bodyPr>
          <a:lstStyle/>
          <a:p>
            <a:pPr marL="118872" indent="0">
              <a:buNone/>
            </a:pPr>
            <a:r>
              <a:rPr lang="en-US" sz="1900" dirty="0"/>
              <a:t>2“Plead with your mother, plead— for </a:t>
            </a:r>
            <a:r>
              <a:rPr lang="en-US" sz="1900" b="1" dirty="0"/>
              <a:t>she is not my wife, and I am not her husband</a:t>
            </a:r>
            <a:r>
              <a:rPr lang="en-US" sz="1900" dirty="0"/>
              <a:t>—that she put away her whoring from her face, and her adultery from between her breasts</a:t>
            </a:r>
            <a:r>
              <a:rPr lang="en-US" sz="1900" b="1" dirty="0"/>
              <a:t>…</a:t>
            </a:r>
            <a:r>
              <a:rPr lang="en-US" sz="1900" baseline="30000" dirty="0"/>
              <a:t>4</a:t>
            </a:r>
            <a:r>
              <a:rPr lang="en-US" sz="1900" dirty="0"/>
              <a:t>Upon her children also I will have no mercy, because they are children of whoredom…</a:t>
            </a:r>
            <a:r>
              <a:rPr lang="en-US" sz="1900" b="1" dirty="0"/>
              <a:t>13And I will punish her</a:t>
            </a:r>
            <a:r>
              <a:rPr lang="en-US" sz="1900" dirty="0"/>
              <a:t> for the feast days of the Baals when she burned offerings to them and adorned herself with her ring and jewelry, and went after her lovers and forgot me, declares the Lord.”</a:t>
            </a:r>
          </a:p>
        </p:txBody>
      </p:sp>
      <p:sp>
        <p:nvSpPr>
          <p:cNvPr id="6" name="Text Placeholder 5">
            <a:extLst>
              <a:ext uri="{FF2B5EF4-FFF2-40B4-BE49-F238E27FC236}">
                <a16:creationId xmlns:a16="http://schemas.microsoft.com/office/drawing/2014/main" id="{7AFC7857-8895-7E4A-9CEC-2DA1495DBE1D}"/>
              </a:ext>
            </a:extLst>
          </p:cNvPr>
          <p:cNvSpPr>
            <a:spLocks noGrp="1"/>
          </p:cNvSpPr>
          <p:nvPr>
            <p:ph type="body" sz="quarter" idx="3"/>
          </p:nvPr>
        </p:nvSpPr>
        <p:spPr>
          <a:xfrm>
            <a:off x="5139280" y="1451087"/>
            <a:ext cx="3838579" cy="571861"/>
          </a:xfrm>
        </p:spPr>
        <p:txBody>
          <a:bodyPr>
            <a:normAutofit/>
          </a:bodyPr>
          <a:lstStyle/>
          <a:p>
            <a:r>
              <a:rPr lang="en-US" sz="2400" dirty="0"/>
              <a:t>Salvation (2:14-3:5</a:t>
            </a:r>
            <a:r>
              <a:rPr lang="en-US" sz="2800" dirty="0"/>
              <a:t>)</a:t>
            </a:r>
            <a:endParaRPr lang="en-US" sz="800" dirty="0"/>
          </a:p>
          <a:p>
            <a:endParaRPr lang="en-US" dirty="0"/>
          </a:p>
        </p:txBody>
      </p:sp>
      <p:sp>
        <p:nvSpPr>
          <p:cNvPr id="4" name="Content Placeholder 3">
            <a:extLst>
              <a:ext uri="{FF2B5EF4-FFF2-40B4-BE49-F238E27FC236}">
                <a16:creationId xmlns:a16="http://schemas.microsoft.com/office/drawing/2014/main" id="{A277EB17-CDF5-9D4B-9D45-970735F5C294}"/>
              </a:ext>
            </a:extLst>
          </p:cNvPr>
          <p:cNvSpPr>
            <a:spLocks noGrp="1"/>
          </p:cNvSpPr>
          <p:nvPr>
            <p:ph sz="quarter" idx="4"/>
          </p:nvPr>
        </p:nvSpPr>
        <p:spPr>
          <a:xfrm>
            <a:off x="4646614" y="1724025"/>
            <a:ext cx="4344988" cy="4997738"/>
          </a:xfrm>
          <a:ln w="57150">
            <a:noFill/>
          </a:ln>
        </p:spPr>
        <p:txBody>
          <a:bodyPr>
            <a:normAutofit/>
          </a:bodyPr>
          <a:lstStyle/>
          <a:p>
            <a:pPr marL="118872" indent="0">
              <a:buNone/>
            </a:pPr>
            <a:r>
              <a:rPr lang="en-US" sz="1800" dirty="0"/>
              <a:t>“Therefore, behold, I will allure her, and bring her into the wilderness, and speak tenderly to her. 15 And there I will give her her vineyards and make the Valley of Achore (trouble) a door of hope. 3:1 And in that day, declares the Lord, you will call me ‘My Husband,’ and no longer will you call me ‘My Baal’…9 </a:t>
            </a:r>
            <a:r>
              <a:rPr lang="en-US" sz="1800" b="1" dirty="0"/>
              <a:t>And I will betroth you to me forever</a:t>
            </a:r>
            <a:r>
              <a:rPr lang="en-US" sz="1800" dirty="0"/>
              <a:t>. I will betroth you to me in righteousness and in justice, in steadfast love and in mercy. 20 I will betroth you to me in faithfulness. And you shall know the Lord…21And in that day…23I will have mercy on No Mercy, and I will say to Not My People, You are my people’; and he shall say, ‘You are my God.’”</a:t>
            </a:r>
          </a:p>
        </p:txBody>
      </p:sp>
      <p:sp>
        <p:nvSpPr>
          <p:cNvPr id="7" name="TextBox 6">
            <a:extLst>
              <a:ext uri="{FF2B5EF4-FFF2-40B4-BE49-F238E27FC236}">
                <a16:creationId xmlns:a16="http://schemas.microsoft.com/office/drawing/2014/main" id="{C8564A6C-A04B-064A-8756-76F1C1A64AA5}"/>
              </a:ext>
            </a:extLst>
          </p:cNvPr>
          <p:cNvSpPr txBox="1"/>
          <p:nvPr/>
        </p:nvSpPr>
        <p:spPr>
          <a:xfrm>
            <a:off x="4646614" y="6184613"/>
            <a:ext cx="4272982" cy="584775"/>
          </a:xfrm>
          <a:prstGeom prst="rect">
            <a:avLst/>
          </a:prstGeom>
          <a:noFill/>
          <a:ln>
            <a:solidFill>
              <a:schemeClr val="tx1"/>
            </a:solidFill>
          </a:ln>
        </p:spPr>
        <p:txBody>
          <a:bodyPr wrap="square" rtlCol="0">
            <a:spAutoFit/>
          </a:bodyPr>
          <a:lstStyle/>
          <a:p>
            <a:r>
              <a:rPr lang="en-US" sz="1600" dirty="0"/>
              <a:t>Note: God declares that His courtship of Israel </a:t>
            </a:r>
          </a:p>
          <a:p>
            <a:r>
              <a:rPr lang="en-US" sz="1600" dirty="0"/>
              <a:t>would end in a permanent marriage - RCF</a:t>
            </a:r>
          </a:p>
        </p:txBody>
      </p:sp>
    </p:spTree>
    <p:extLst>
      <p:ext uri="{BB962C8B-B14F-4D97-AF65-F5344CB8AC3E}">
        <p14:creationId xmlns:p14="http://schemas.microsoft.com/office/powerpoint/2010/main" val="188436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4" grpId="0"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455-673B-E340-BFA4-80367EE0B8A8}"/>
              </a:ext>
            </a:extLst>
          </p:cNvPr>
          <p:cNvSpPr>
            <a:spLocks noGrp="1"/>
          </p:cNvSpPr>
          <p:nvPr>
            <p:ph type="title"/>
          </p:nvPr>
        </p:nvSpPr>
        <p:spPr/>
        <p:txBody>
          <a:bodyPr>
            <a:normAutofit/>
          </a:bodyPr>
          <a:lstStyle/>
          <a:p>
            <a:r>
              <a:rPr lang="en-US" sz="3600" dirty="0"/>
              <a:t>Cycle 3</a:t>
            </a:r>
          </a:p>
        </p:txBody>
      </p:sp>
      <p:sp>
        <p:nvSpPr>
          <p:cNvPr id="5" name="Text Placeholder 4">
            <a:extLst>
              <a:ext uri="{FF2B5EF4-FFF2-40B4-BE49-F238E27FC236}">
                <a16:creationId xmlns:a16="http://schemas.microsoft.com/office/drawing/2014/main" id="{C5A36AD4-A07B-5E41-93B5-63373E26CB4A}"/>
              </a:ext>
            </a:extLst>
          </p:cNvPr>
          <p:cNvSpPr>
            <a:spLocks noGrp="1"/>
          </p:cNvSpPr>
          <p:nvPr>
            <p:ph type="body" idx="1"/>
          </p:nvPr>
        </p:nvSpPr>
        <p:spPr>
          <a:xfrm>
            <a:off x="785017" y="1676400"/>
            <a:ext cx="4040188" cy="571861"/>
          </a:xfrm>
        </p:spPr>
        <p:txBody>
          <a:bodyPr>
            <a:normAutofit/>
          </a:bodyPr>
          <a:lstStyle/>
          <a:p>
            <a:r>
              <a:rPr lang="en-US" sz="2400" dirty="0"/>
              <a:t>Judgment (4:1-5:14)</a:t>
            </a:r>
          </a:p>
          <a:p>
            <a:endParaRPr lang="en-US" sz="2400" dirty="0"/>
          </a:p>
          <a:p>
            <a:endParaRPr lang="en-US" dirty="0"/>
          </a:p>
        </p:txBody>
      </p:sp>
      <p:sp>
        <p:nvSpPr>
          <p:cNvPr id="3" name="Content Placeholder 2">
            <a:extLst>
              <a:ext uri="{FF2B5EF4-FFF2-40B4-BE49-F238E27FC236}">
                <a16:creationId xmlns:a16="http://schemas.microsoft.com/office/drawing/2014/main" id="{BEC0E15A-475C-784B-988F-F38FEFC2E734}"/>
              </a:ext>
            </a:extLst>
          </p:cNvPr>
          <p:cNvSpPr>
            <a:spLocks noGrp="1"/>
          </p:cNvSpPr>
          <p:nvPr>
            <p:ph sz="half" idx="2"/>
          </p:nvPr>
        </p:nvSpPr>
        <p:spPr>
          <a:xfrm>
            <a:off x="152400" y="1905000"/>
            <a:ext cx="4344988" cy="4800600"/>
          </a:xfrm>
          <a:ln w="57150">
            <a:noFill/>
          </a:ln>
        </p:spPr>
        <p:txBody>
          <a:bodyPr>
            <a:noAutofit/>
          </a:bodyPr>
          <a:lstStyle/>
          <a:p>
            <a:pPr marL="118872" indent="0">
              <a:buNone/>
            </a:pPr>
            <a:r>
              <a:rPr lang="en-US" sz="1800" dirty="0"/>
              <a:t>4:1 “Hear the word of the Lord, O children of Israel, for the Lord has a controversy with the inhabitants of the land. There is no faithfulness or steadfast love, and no knowledge of God in the land; 2 there is swearing, lying, murder, stealing, and committing adultery;  they break all bounds, and bloodshed follows bloodshed…6 My people are destroyed for lack of knowledge;  because you have rejected knowledge…5:1 Hear this, O priests! Pay attention, O house of Israel!</a:t>
            </a:r>
          </a:p>
          <a:p>
            <a:pPr marL="118872" indent="0">
              <a:buNone/>
            </a:pPr>
            <a:r>
              <a:rPr lang="en-US" sz="1800" dirty="0"/>
              <a:t>Give ear, O house of the king! For the judgment is for you…10The princes of Judah have become like those who move the landmark; upon them </a:t>
            </a:r>
            <a:r>
              <a:rPr lang="en-US" sz="1800" b="1" dirty="0"/>
              <a:t>I will pour out my wrath like water.”</a:t>
            </a:r>
          </a:p>
        </p:txBody>
      </p:sp>
      <p:sp>
        <p:nvSpPr>
          <p:cNvPr id="6" name="Text Placeholder 5">
            <a:extLst>
              <a:ext uri="{FF2B5EF4-FFF2-40B4-BE49-F238E27FC236}">
                <a16:creationId xmlns:a16="http://schemas.microsoft.com/office/drawing/2014/main" id="{7AFC7857-8895-7E4A-9CEC-2DA1495DBE1D}"/>
              </a:ext>
            </a:extLst>
          </p:cNvPr>
          <p:cNvSpPr>
            <a:spLocks noGrp="1"/>
          </p:cNvSpPr>
          <p:nvPr>
            <p:ph type="body" sz="quarter" idx="3"/>
          </p:nvPr>
        </p:nvSpPr>
        <p:spPr>
          <a:xfrm>
            <a:off x="5130005" y="1498374"/>
            <a:ext cx="3838579" cy="571861"/>
          </a:xfrm>
        </p:spPr>
        <p:txBody>
          <a:bodyPr>
            <a:normAutofit/>
          </a:bodyPr>
          <a:lstStyle/>
          <a:p>
            <a:r>
              <a:rPr lang="en-US" sz="2400" dirty="0"/>
              <a:t>Salvation (5:15-6:3</a:t>
            </a:r>
            <a:r>
              <a:rPr lang="en-US" sz="2800" dirty="0"/>
              <a:t>)</a:t>
            </a:r>
            <a:endParaRPr lang="en-US" sz="800" dirty="0"/>
          </a:p>
          <a:p>
            <a:endParaRPr lang="en-US" dirty="0"/>
          </a:p>
        </p:txBody>
      </p:sp>
      <p:sp>
        <p:nvSpPr>
          <p:cNvPr id="4" name="Content Placeholder 3">
            <a:extLst>
              <a:ext uri="{FF2B5EF4-FFF2-40B4-BE49-F238E27FC236}">
                <a16:creationId xmlns:a16="http://schemas.microsoft.com/office/drawing/2014/main" id="{A277EB17-CDF5-9D4B-9D45-970735F5C294}"/>
              </a:ext>
            </a:extLst>
          </p:cNvPr>
          <p:cNvSpPr>
            <a:spLocks noGrp="1"/>
          </p:cNvSpPr>
          <p:nvPr>
            <p:ph sz="quarter" idx="4"/>
          </p:nvPr>
        </p:nvSpPr>
        <p:spPr>
          <a:xfrm>
            <a:off x="4622804" y="1905000"/>
            <a:ext cx="4377889" cy="4800600"/>
          </a:xfrm>
          <a:ln w="57150">
            <a:noFill/>
          </a:ln>
        </p:spPr>
        <p:txBody>
          <a:bodyPr>
            <a:normAutofit/>
          </a:bodyPr>
          <a:lstStyle/>
          <a:p>
            <a:pPr marL="118872" indent="0">
              <a:buNone/>
            </a:pPr>
            <a:r>
              <a:rPr lang="en-US" sz="1900" dirty="0"/>
              <a:t>5:15 “</a:t>
            </a:r>
            <a:r>
              <a:rPr lang="en-US" sz="1900" b="1" dirty="0"/>
              <a:t>I will return </a:t>
            </a:r>
            <a:r>
              <a:rPr lang="en-US" sz="1900" dirty="0"/>
              <a:t>again to my place, until they acknowledge their guilt and seek my face, and in their distress earnestly seek me… 6:1 Come, let us return to the Lord; for he has torn us, that he may heal us; he has struck us down, and he will bind us up. 2 </a:t>
            </a:r>
            <a:r>
              <a:rPr lang="en-US" sz="1900" b="1" dirty="0"/>
              <a:t>After two days he will revive us;</a:t>
            </a:r>
            <a:r>
              <a:rPr lang="en-US" sz="1900" dirty="0"/>
              <a:t> on the third day he will raise us up, that we may live before him. 3 Let us know; let us press on to know the Lord; his going out is sure as the dawn; he will come to us as the showers, as the spring rains that water the earth.”</a:t>
            </a:r>
          </a:p>
        </p:txBody>
      </p:sp>
      <p:sp>
        <p:nvSpPr>
          <p:cNvPr id="7" name="TextBox 6">
            <a:extLst>
              <a:ext uri="{FF2B5EF4-FFF2-40B4-BE49-F238E27FC236}">
                <a16:creationId xmlns:a16="http://schemas.microsoft.com/office/drawing/2014/main" id="{7A12B1E0-7E1E-E74D-9D93-59AE5CBEF63C}"/>
              </a:ext>
            </a:extLst>
          </p:cNvPr>
          <p:cNvSpPr txBox="1"/>
          <p:nvPr/>
        </p:nvSpPr>
        <p:spPr>
          <a:xfrm>
            <a:off x="4796630" y="5787032"/>
            <a:ext cx="4204063" cy="923330"/>
          </a:xfrm>
          <a:prstGeom prst="rect">
            <a:avLst/>
          </a:prstGeom>
          <a:noFill/>
          <a:ln>
            <a:solidFill>
              <a:schemeClr val="tx1"/>
            </a:solidFill>
          </a:ln>
        </p:spPr>
        <p:txBody>
          <a:bodyPr wrap="square" rtlCol="0">
            <a:spAutoFit/>
          </a:bodyPr>
          <a:lstStyle/>
          <a:p>
            <a:r>
              <a:rPr lang="en-US" dirty="0"/>
              <a:t>Note: God’s promise for restoration would come in a short time - not a literal two days - RCF</a:t>
            </a:r>
          </a:p>
        </p:txBody>
      </p:sp>
    </p:spTree>
    <p:extLst>
      <p:ext uri="{BB962C8B-B14F-4D97-AF65-F5344CB8AC3E}">
        <p14:creationId xmlns:p14="http://schemas.microsoft.com/office/powerpoint/2010/main" val="9414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455-673B-E340-BFA4-80367EE0B8A8}"/>
              </a:ext>
            </a:extLst>
          </p:cNvPr>
          <p:cNvSpPr>
            <a:spLocks noGrp="1"/>
          </p:cNvSpPr>
          <p:nvPr>
            <p:ph type="title"/>
          </p:nvPr>
        </p:nvSpPr>
        <p:spPr>
          <a:xfrm>
            <a:off x="382588" y="152400"/>
            <a:ext cx="8229600" cy="1251062"/>
          </a:xfrm>
        </p:spPr>
        <p:txBody>
          <a:bodyPr>
            <a:normAutofit/>
          </a:bodyPr>
          <a:lstStyle/>
          <a:p>
            <a:r>
              <a:rPr lang="en-US" sz="3600" dirty="0"/>
              <a:t>Cycle 4</a:t>
            </a:r>
          </a:p>
        </p:txBody>
      </p:sp>
      <p:sp>
        <p:nvSpPr>
          <p:cNvPr id="5" name="Text Placeholder 4">
            <a:extLst>
              <a:ext uri="{FF2B5EF4-FFF2-40B4-BE49-F238E27FC236}">
                <a16:creationId xmlns:a16="http://schemas.microsoft.com/office/drawing/2014/main" id="{C5A36AD4-A07B-5E41-93B5-63373E26CB4A}"/>
              </a:ext>
            </a:extLst>
          </p:cNvPr>
          <p:cNvSpPr>
            <a:spLocks noGrp="1"/>
          </p:cNvSpPr>
          <p:nvPr>
            <p:ph type="body" idx="1"/>
          </p:nvPr>
        </p:nvSpPr>
        <p:spPr>
          <a:xfrm>
            <a:off x="634135" y="1689393"/>
            <a:ext cx="4040188" cy="571861"/>
          </a:xfrm>
        </p:spPr>
        <p:txBody>
          <a:bodyPr>
            <a:normAutofit fontScale="25000" lnSpcReduction="20000"/>
          </a:bodyPr>
          <a:lstStyle/>
          <a:p>
            <a:r>
              <a:rPr lang="en-US" sz="9600" dirty="0"/>
              <a:t>Judgment (6:4-11:7)</a:t>
            </a:r>
          </a:p>
          <a:p>
            <a:endParaRPr lang="en-US" sz="9600" dirty="0"/>
          </a:p>
          <a:p>
            <a:r>
              <a:rPr lang="en-US" sz="2400" dirty="0"/>
              <a:t>)</a:t>
            </a:r>
          </a:p>
          <a:p>
            <a:endParaRPr lang="en-US" sz="2400" dirty="0"/>
          </a:p>
          <a:p>
            <a:endParaRPr lang="en-US" dirty="0"/>
          </a:p>
        </p:txBody>
      </p:sp>
      <p:sp>
        <p:nvSpPr>
          <p:cNvPr id="3" name="Content Placeholder 2">
            <a:extLst>
              <a:ext uri="{FF2B5EF4-FFF2-40B4-BE49-F238E27FC236}">
                <a16:creationId xmlns:a16="http://schemas.microsoft.com/office/drawing/2014/main" id="{BEC0E15A-475C-784B-988F-F38FEFC2E734}"/>
              </a:ext>
            </a:extLst>
          </p:cNvPr>
          <p:cNvSpPr>
            <a:spLocks noGrp="1"/>
          </p:cNvSpPr>
          <p:nvPr>
            <p:ph sz="half" idx="2"/>
          </p:nvPr>
        </p:nvSpPr>
        <p:spPr>
          <a:xfrm>
            <a:off x="152400" y="1905000"/>
            <a:ext cx="4344988" cy="4800600"/>
          </a:xfrm>
          <a:ln w="57150">
            <a:noFill/>
          </a:ln>
        </p:spPr>
        <p:txBody>
          <a:bodyPr>
            <a:noAutofit/>
          </a:bodyPr>
          <a:lstStyle/>
          <a:p>
            <a:pPr marL="118872" indent="0">
              <a:buNone/>
            </a:pPr>
            <a:r>
              <a:rPr lang="en-US" sz="1700" dirty="0"/>
              <a:t>6:4 “What shall I do with you, O Ephraim? What shall I do with you, O Judah?...6For I desire steadfast love and not sacrifice, the knowledge of God rather than burnt offerings…7:13 Woe to them, for they have strayed from me! Destruction to them, for they have rebelled against me!..8:7 For they sow the wind, and they shall reap the whirlwind…8:14 For Israel has forgotten his Maker and built palaces, and Judah has multiplied fortified cities; so I will send a fire upon his cities, and it shall devour her strongholds…9:7 </a:t>
            </a:r>
            <a:r>
              <a:rPr lang="en-US" sz="1700" b="1" dirty="0"/>
              <a:t>The days of punishment have come; the days of recompense have come</a:t>
            </a:r>
            <a:r>
              <a:rPr lang="en-US" sz="1700" dirty="0"/>
              <a:t>…10:13 You have plowed iniquity, you have reaped injustice; you have eaten the fruit of lies…11:7a My people are bent on turning away from me,</a:t>
            </a:r>
          </a:p>
        </p:txBody>
      </p:sp>
      <p:sp>
        <p:nvSpPr>
          <p:cNvPr id="6" name="Text Placeholder 5">
            <a:extLst>
              <a:ext uri="{FF2B5EF4-FFF2-40B4-BE49-F238E27FC236}">
                <a16:creationId xmlns:a16="http://schemas.microsoft.com/office/drawing/2014/main" id="{7AFC7857-8895-7E4A-9CEC-2DA1495DBE1D}"/>
              </a:ext>
            </a:extLst>
          </p:cNvPr>
          <p:cNvSpPr>
            <a:spLocks noGrp="1"/>
          </p:cNvSpPr>
          <p:nvPr>
            <p:ph type="body" sz="quarter" idx="3"/>
          </p:nvPr>
        </p:nvSpPr>
        <p:spPr>
          <a:xfrm>
            <a:off x="5469942" y="1689392"/>
            <a:ext cx="3838579" cy="571861"/>
          </a:xfrm>
        </p:spPr>
        <p:txBody>
          <a:bodyPr>
            <a:normAutofit fontScale="25000" lnSpcReduction="20000"/>
          </a:bodyPr>
          <a:lstStyle/>
          <a:p>
            <a:r>
              <a:rPr lang="en-US" sz="9600" dirty="0"/>
              <a:t>Salvation (11:8-11)</a:t>
            </a:r>
          </a:p>
          <a:p>
            <a:endParaRPr lang="en-US" sz="9600" dirty="0"/>
          </a:p>
          <a:p>
            <a:endParaRPr lang="en-US" sz="7400" dirty="0"/>
          </a:p>
          <a:p>
            <a:endParaRPr lang="en-US" dirty="0"/>
          </a:p>
        </p:txBody>
      </p:sp>
      <p:sp>
        <p:nvSpPr>
          <p:cNvPr id="4" name="Content Placeholder 3">
            <a:extLst>
              <a:ext uri="{FF2B5EF4-FFF2-40B4-BE49-F238E27FC236}">
                <a16:creationId xmlns:a16="http://schemas.microsoft.com/office/drawing/2014/main" id="{A277EB17-CDF5-9D4B-9D45-970735F5C294}"/>
              </a:ext>
            </a:extLst>
          </p:cNvPr>
          <p:cNvSpPr>
            <a:spLocks noGrp="1"/>
          </p:cNvSpPr>
          <p:nvPr>
            <p:ph sz="quarter" idx="4"/>
          </p:nvPr>
        </p:nvSpPr>
        <p:spPr>
          <a:xfrm>
            <a:off x="4497388" y="1721434"/>
            <a:ext cx="4527115" cy="5168608"/>
          </a:xfrm>
          <a:ln w="57150">
            <a:noFill/>
          </a:ln>
        </p:spPr>
        <p:txBody>
          <a:bodyPr>
            <a:normAutofit/>
          </a:bodyPr>
          <a:lstStyle/>
          <a:p>
            <a:pPr marL="118872" indent="0">
              <a:buNone/>
            </a:pPr>
            <a:r>
              <a:rPr lang="en-US" sz="1800" dirty="0"/>
              <a:t>“How can I hand you over, O Israel? How can I can I give you up, O Ephraim? How can I hand make you like Admah? How can I treat you like Zeboiim? </a:t>
            </a:r>
            <a:r>
              <a:rPr lang="en-US" sz="1800" b="1" dirty="0"/>
              <a:t>My heart recoils within me; my compassion grows warm and tender. 9 I will not execute my burning anger</a:t>
            </a:r>
            <a:r>
              <a:rPr lang="en-US" sz="1800" dirty="0"/>
              <a:t>; I will not again destroy Ephraim; for I am God and not a man, the Holy One in your midst, and I will not come in wrath. 10 They shall go after the Lord; he will roar like a lion; when he roars, his children shall come trembling from the west; 11 they shall come trembling like birds from Egypt, and like doves from the land of Assyria, and </a:t>
            </a:r>
            <a:r>
              <a:rPr lang="en-US" sz="1800" b="1" dirty="0"/>
              <a:t>I will return them</a:t>
            </a:r>
            <a:r>
              <a:rPr lang="en-US" sz="1800" dirty="0"/>
              <a:t> to their homes, declares the Lord.”</a:t>
            </a:r>
          </a:p>
        </p:txBody>
      </p:sp>
      <p:sp>
        <p:nvSpPr>
          <p:cNvPr id="7" name="TextBox 6">
            <a:extLst>
              <a:ext uri="{FF2B5EF4-FFF2-40B4-BE49-F238E27FC236}">
                <a16:creationId xmlns:a16="http://schemas.microsoft.com/office/drawing/2014/main" id="{58203EAD-B3D2-6A48-A162-51B4DEC9A34F}"/>
              </a:ext>
            </a:extLst>
          </p:cNvPr>
          <p:cNvSpPr txBox="1"/>
          <p:nvPr/>
        </p:nvSpPr>
        <p:spPr>
          <a:xfrm>
            <a:off x="4624172" y="6096000"/>
            <a:ext cx="4367427" cy="646331"/>
          </a:xfrm>
          <a:prstGeom prst="rect">
            <a:avLst/>
          </a:prstGeom>
          <a:noFill/>
          <a:ln>
            <a:solidFill>
              <a:schemeClr val="tx1"/>
            </a:solidFill>
          </a:ln>
        </p:spPr>
        <p:txBody>
          <a:bodyPr wrap="square" rtlCol="0">
            <a:spAutoFit/>
          </a:bodyPr>
          <a:lstStyle/>
          <a:p>
            <a:r>
              <a:rPr lang="en-US" dirty="0"/>
              <a:t>God wants all men to be saved - but desires that we choose freely to obey - RCF</a:t>
            </a:r>
          </a:p>
        </p:txBody>
      </p:sp>
    </p:spTree>
    <p:extLst>
      <p:ext uri="{BB962C8B-B14F-4D97-AF65-F5344CB8AC3E}">
        <p14:creationId xmlns:p14="http://schemas.microsoft.com/office/powerpoint/2010/main" val="429087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455-673B-E340-BFA4-80367EE0B8A8}"/>
              </a:ext>
            </a:extLst>
          </p:cNvPr>
          <p:cNvSpPr>
            <a:spLocks noGrp="1"/>
          </p:cNvSpPr>
          <p:nvPr>
            <p:ph type="title"/>
          </p:nvPr>
        </p:nvSpPr>
        <p:spPr/>
        <p:txBody>
          <a:bodyPr>
            <a:normAutofit/>
          </a:bodyPr>
          <a:lstStyle/>
          <a:p>
            <a:r>
              <a:rPr lang="en-US" sz="3600" dirty="0"/>
              <a:t>Cycle 5</a:t>
            </a:r>
          </a:p>
        </p:txBody>
      </p:sp>
      <p:sp>
        <p:nvSpPr>
          <p:cNvPr id="5" name="Text Placeholder 4">
            <a:extLst>
              <a:ext uri="{FF2B5EF4-FFF2-40B4-BE49-F238E27FC236}">
                <a16:creationId xmlns:a16="http://schemas.microsoft.com/office/drawing/2014/main" id="{C5A36AD4-A07B-5E41-93B5-63373E26CB4A}"/>
              </a:ext>
            </a:extLst>
          </p:cNvPr>
          <p:cNvSpPr>
            <a:spLocks noGrp="1"/>
          </p:cNvSpPr>
          <p:nvPr>
            <p:ph type="body" idx="1"/>
          </p:nvPr>
        </p:nvSpPr>
        <p:spPr>
          <a:xfrm>
            <a:off x="836217" y="1524157"/>
            <a:ext cx="4040188" cy="571861"/>
          </a:xfrm>
        </p:spPr>
        <p:txBody>
          <a:bodyPr>
            <a:normAutofit fontScale="25000" lnSpcReduction="20000"/>
          </a:bodyPr>
          <a:lstStyle/>
          <a:p>
            <a:r>
              <a:rPr lang="en-US" sz="7400" dirty="0"/>
              <a:t>Judgment (11:12-13:16)</a:t>
            </a:r>
          </a:p>
          <a:p>
            <a:endParaRPr lang="en-US" sz="2400" dirty="0"/>
          </a:p>
          <a:p>
            <a:r>
              <a:rPr lang="en-US" sz="2400" dirty="0"/>
              <a:t>)</a:t>
            </a:r>
          </a:p>
          <a:p>
            <a:endParaRPr lang="en-US" sz="2400" dirty="0"/>
          </a:p>
          <a:p>
            <a:endParaRPr lang="en-US" dirty="0"/>
          </a:p>
        </p:txBody>
      </p:sp>
      <p:sp>
        <p:nvSpPr>
          <p:cNvPr id="3" name="Content Placeholder 2">
            <a:extLst>
              <a:ext uri="{FF2B5EF4-FFF2-40B4-BE49-F238E27FC236}">
                <a16:creationId xmlns:a16="http://schemas.microsoft.com/office/drawing/2014/main" id="{BEC0E15A-475C-784B-988F-F38FEFC2E734}"/>
              </a:ext>
            </a:extLst>
          </p:cNvPr>
          <p:cNvSpPr>
            <a:spLocks noGrp="1"/>
          </p:cNvSpPr>
          <p:nvPr>
            <p:ph sz="half" idx="2"/>
          </p:nvPr>
        </p:nvSpPr>
        <p:spPr>
          <a:xfrm>
            <a:off x="152400" y="1905000"/>
            <a:ext cx="4344988" cy="4800600"/>
          </a:xfrm>
          <a:ln w="57150">
            <a:noFill/>
          </a:ln>
        </p:spPr>
        <p:txBody>
          <a:bodyPr>
            <a:noAutofit/>
          </a:bodyPr>
          <a:lstStyle/>
          <a:p>
            <a:pPr marL="118872" indent="0">
              <a:buNone/>
            </a:pPr>
            <a:r>
              <a:rPr lang="en-US" sz="1600" dirty="0"/>
              <a:t>11:14 Ephraim has given bitter provocation; so his Lord will leave his bloodguilt on him and will repay him for his disgraceful deeds…So I am to them like a lion; like a leopard I will lurk beside the way… 12:2 </a:t>
            </a:r>
            <a:r>
              <a:rPr lang="en-US" sz="1600" b="1" dirty="0"/>
              <a:t>The Lord has an indictment against Judah and will punish Jacob according to his ways; he will repay him according to his deed</a:t>
            </a:r>
            <a:r>
              <a:rPr lang="en-US" sz="1600" dirty="0"/>
              <a:t>s.13:8 I will fall upon them like a bear robbed of her cubs; I will tear open their breast, and there I will devour them like a lion, as a wild beast would rip them open…13:15 Though he may flourish among his brothers, the east wind, the wind of the Lord, shall come, rising from the wilderness, and his fountain shall dry up; his spring shall be parched. 16 Samaria shall bear her guilt, because she has rebelled against her God; they shall fall by the sword, their little ones shall be dashed in pieces, and their pregnant women ripped open.”</a:t>
            </a:r>
          </a:p>
          <a:p>
            <a:pPr marL="118872" indent="0">
              <a:buNone/>
            </a:pPr>
            <a:endParaRPr lang="en-US" sz="1700" dirty="0"/>
          </a:p>
        </p:txBody>
      </p:sp>
      <p:sp>
        <p:nvSpPr>
          <p:cNvPr id="6" name="Text Placeholder 5">
            <a:extLst>
              <a:ext uri="{FF2B5EF4-FFF2-40B4-BE49-F238E27FC236}">
                <a16:creationId xmlns:a16="http://schemas.microsoft.com/office/drawing/2014/main" id="{7AFC7857-8895-7E4A-9CEC-2DA1495DBE1D}"/>
              </a:ext>
            </a:extLst>
          </p:cNvPr>
          <p:cNvSpPr>
            <a:spLocks noGrp="1"/>
          </p:cNvSpPr>
          <p:nvPr>
            <p:ph type="body" sz="quarter" idx="3"/>
          </p:nvPr>
        </p:nvSpPr>
        <p:spPr>
          <a:xfrm>
            <a:off x="5140616" y="1619069"/>
            <a:ext cx="3838579" cy="571861"/>
          </a:xfrm>
        </p:spPr>
        <p:txBody>
          <a:bodyPr>
            <a:normAutofit fontScale="25000" lnSpcReduction="20000"/>
          </a:bodyPr>
          <a:lstStyle/>
          <a:p>
            <a:r>
              <a:rPr lang="en-US" sz="7400" dirty="0"/>
              <a:t>Salvation (Chapter 14)</a:t>
            </a:r>
          </a:p>
          <a:p>
            <a:endParaRPr lang="en-US" sz="7400" dirty="0"/>
          </a:p>
          <a:p>
            <a:endParaRPr lang="en-US" sz="7400" dirty="0"/>
          </a:p>
          <a:p>
            <a:endParaRPr lang="en-US" dirty="0"/>
          </a:p>
        </p:txBody>
      </p:sp>
      <p:sp>
        <p:nvSpPr>
          <p:cNvPr id="4" name="Content Placeholder 3">
            <a:extLst>
              <a:ext uri="{FF2B5EF4-FFF2-40B4-BE49-F238E27FC236}">
                <a16:creationId xmlns:a16="http://schemas.microsoft.com/office/drawing/2014/main" id="{A277EB17-CDF5-9D4B-9D45-970735F5C294}"/>
              </a:ext>
            </a:extLst>
          </p:cNvPr>
          <p:cNvSpPr>
            <a:spLocks noGrp="1"/>
          </p:cNvSpPr>
          <p:nvPr>
            <p:ph sz="quarter" idx="4"/>
          </p:nvPr>
        </p:nvSpPr>
        <p:spPr>
          <a:xfrm>
            <a:off x="4419600" y="1905000"/>
            <a:ext cx="4572000" cy="4952999"/>
          </a:xfrm>
          <a:ln w="57150">
            <a:noFill/>
          </a:ln>
        </p:spPr>
        <p:txBody>
          <a:bodyPr>
            <a:noAutofit/>
          </a:bodyPr>
          <a:lstStyle/>
          <a:p>
            <a:pPr marL="118872" indent="0">
              <a:buNone/>
            </a:pPr>
            <a:r>
              <a:rPr lang="en-US" sz="1600" dirty="0"/>
              <a:t>“</a:t>
            </a:r>
            <a:r>
              <a:rPr lang="en-US" sz="1600" b="1" dirty="0"/>
              <a:t>Return, O Israel, to the Lord your God, for you have stumbled because of your iniquity</a:t>
            </a:r>
            <a:r>
              <a:rPr lang="en-US" sz="1600" dirty="0"/>
              <a:t>.2 Take with you words and return to the Lord; say to him, “Take away all iniquity; accept what is good, and we will pay with bulls the vows of our lips…I will heal their apostasy; I will love them freely, for my anger has turned from them.5 I will be like the dew to Israel; he shall blossom like the lily; he shall take root like the trees of Lebanon; 6 his shoots shall spread out; his beauty shall be like the olive, and his fragrance like Lebanon. 7 </a:t>
            </a:r>
            <a:r>
              <a:rPr lang="en-US" sz="1600" b="1" dirty="0"/>
              <a:t>They shall return </a:t>
            </a:r>
            <a:r>
              <a:rPr lang="en-US" sz="1600" dirty="0"/>
              <a:t>and dwell beneath my shadow; they shall flourish like the grain; they shall blossom like the vine; their fame shall be like the wine of Lebanon…9Whoever is wise, let him understand these things; whoever is discerning, let him know them; for the ways of the Lord are right, and the upright walk in them, but transgressors stumble in them.”</a:t>
            </a:r>
          </a:p>
        </p:txBody>
      </p:sp>
      <p:sp>
        <p:nvSpPr>
          <p:cNvPr id="7" name="TextBox 6">
            <a:extLst>
              <a:ext uri="{FF2B5EF4-FFF2-40B4-BE49-F238E27FC236}">
                <a16:creationId xmlns:a16="http://schemas.microsoft.com/office/drawing/2014/main" id="{351C7080-CC89-C142-BB0D-7BE452C8084B}"/>
              </a:ext>
            </a:extLst>
          </p:cNvPr>
          <p:cNvSpPr txBox="1"/>
          <p:nvPr/>
        </p:nvSpPr>
        <p:spPr>
          <a:xfrm>
            <a:off x="4861415" y="6379137"/>
            <a:ext cx="3766159" cy="338554"/>
          </a:xfrm>
          <a:prstGeom prst="rect">
            <a:avLst/>
          </a:prstGeom>
          <a:noFill/>
          <a:ln>
            <a:solidFill>
              <a:schemeClr val="tx1"/>
            </a:solidFill>
          </a:ln>
        </p:spPr>
        <p:txBody>
          <a:bodyPr wrap="none" rtlCol="0">
            <a:spAutoFit/>
          </a:bodyPr>
          <a:lstStyle/>
          <a:p>
            <a:r>
              <a:rPr lang="en-US" sz="1600" dirty="0"/>
              <a:t>God’s redeeming love is emphasized - RCF</a:t>
            </a:r>
          </a:p>
        </p:txBody>
      </p:sp>
    </p:spTree>
    <p:extLst>
      <p:ext uri="{BB962C8B-B14F-4D97-AF65-F5344CB8AC3E}">
        <p14:creationId xmlns:p14="http://schemas.microsoft.com/office/powerpoint/2010/main" val="146577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6E30-F16A-5C4E-A90A-1AE131C0DC69}"/>
              </a:ext>
            </a:extLst>
          </p:cNvPr>
          <p:cNvSpPr>
            <a:spLocks noGrp="1"/>
          </p:cNvSpPr>
          <p:nvPr>
            <p:ph type="title"/>
          </p:nvPr>
        </p:nvSpPr>
        <p:spPr/>
        <p:txBody>
          <a:bodyPr>
            <a:normAutofit/>
          </a:bodyPr>
          <a:lstStyle/>
          <a:p>
            <a:r>
              <a:rPr lang="en-US" sz="3600" dirty="0"/>
              <a:t>Hosea in the New Testament</a:t>
            </a:r>
          </a:p>
        </p:txBody>
      </p:sp>
      <p:sp>
        <p:nvSpPr>
          <p:cNvPr id="7" name="Content Placeholder 6">
            <a:extLst>
              <a:ext uri="{FF2B5EF4-FFF2-40B4-BE49-F238E27FC236}">
                <a16:creationId xmlns:a16="http://schemas.microsoft.com/office/drawing/2014/main" id="{55999C40-4B72-0443-9D52-41FDE44E1FB0}"/>
              </a:ext>
            </a:extLst>
          </p:cNvPr>
          <p:cNvSpPr>
            <a:spLocks noGrp="1"/>
          </p:cNvSpPr>
          <p:nvPr>
            <p:ph idx="1"/>
          </p:nvPr>
        </p:nvSpPr>
        <p:spPr>
          <a:xfrm>
            <a:off x="0" y="1408176"/>
            <a:ext cx="8991600" cy="5294376"/>
          </a:xfrm>
        </p:spPr>
        <p:txBody>
          <a:bodyPr>
            <a:normAutofit/>
          </a:bodyPr>
          <a:lstStyle/>
          <a:p>
            <a:pPr marL="118872" indent="0">
              <a:buNone/>
            </a:pPr>
            <a:r>
              <a:rPr lang="en-US" sz="2000" dirty="0"/>
              <a:t>“The language of Hosea was used by New Testament writers to explain the new relationship that Gentile Christians have with God.  At one time, the Gentiles had been separated from God.  That is, they were excluded from Israel, foreigners in relation to the old covenant, and without hope for the future: “</a:t>
            </a:r>
            <a:r>
              <a:rPr lang="en-US" sz="2000" i="1" dirty="0"/>
              <a:t>remember that you were at that time separated from Christ, alienated from the commonwealth of Israel and strangers to the covenants of promise, having no hope and without God in the world</a:t>
            </a:r>
            <a:r>
              <a:rPr lang="en-US" sz="2000" dirty="0"/>
              <a:t>” (Eph. 2:12).  Through the sacrifice of Christ, a new covenant was established whereby both Jews and Gentiles could be united as God’s people by obedient faith in Christ Jesus.  Therefore, Paul cited Hosea 1:10 and 2:23 by saying that Gentiles, who once were not God’s people, now are called the “sons of the living God” (Ro. 9:24-26; see also 1 Pe. 2:10). “  --- Truth for Today, </a:t>
            </a:r>
            <a:r>
              <a:rPr lang="en-US" sz="2000" i="1" dirty="0"/>
              <a:t>The Minor Prophets </a:t>
            </a:r>
            <a:r>
              <a:rPr lang="en-US" sz="2000" dirty="0"/>
              <a:t>1, </a:t>
            </a:r>
            <a:r>
              <a:rPr lang="en-US" sz="2000" b="1" dirty="0"/>
              <a:t>page 30 </a:t>
            </a:r>
          </a:p>
        </p:txBody>
      </p:sp>
      <p:sp>
        <p:nvSpPr>
          <p:cNvPr id="8" name="TextBox 7">
            <a:extLst>
              <a:ext uri="{FF2B5EF4-FFF2-40B4-BE49-F238E27FC236}">
                <a16:creationId xmlns:a16="http://schemas.microsoft.com/office/drawing/2014/main" id="{3B30FDA2-B9FA-C944-97B4-BD68D5C0C4CF}"/>
              </a:ext>
            </a:extLst>
          </p:cNvPr>
          <p:cNvSpPr txBox="1"/>
          <p:nvPr/>
        </p:nvSpPr>
        <p:spPr>
          <a:xfrm>
            <a:off x="152400" y="5029200"/>
            <a:ext cx="8839200" cy="1631216"/>
          </a:xfrm>
          <a:prstGeom prst="rect">
            <a:avLst/>
          </a:prstGeom>
          <a:noFill/>
          <a:ln w="76200">
            <a:solidFill>
              <a:srgbClr val="FFC000"/>
            </a:solidFill>
          </a:ln>
        </p:spPr>
        <p:txBody>
          <a:bodyPr wrap="square" rtlCol="0">
            <a:spAutoFit/>
          </a:bodyPr>
          <a:lstStyle/>
          <a:p>
            <a:r>
              <a:rPr lang="en-US" sz="2000" dirty="0"/>
              <a:t>“even us whom he has called, not from the Jews only but also from the Gentiles? 25 As indeed he says in Hosea, “</a:t>
            </a:r>
            <a:r>
              <a:rPr lang="en-US" sz="2000" b="1" dirty="0"/>
              <a:t>Those who were not my people I will call ‘my people,’ </a:t>
            </a:r>
            <a:r>
              <a:rPr lang="en-US" sz="2000" dirty="0"/>
              <a:t>and her who was not beloved I will call ‘beloved.’”26 “And in the very place where it was said to them, </a:t>
            </a:r>
            <a:r>
              <a:rPr lang="en-US" sz="2000" b="1" dirty="0"/>
              <a:t>‘You are not my people, 'there they will be called ‘sons of the living God.’” </a:t>
            </a:r>
            <a:r>
              <a:rPr lang="en-US" sz="2000" dirty="0"/>
              <a:t>(Ro. 9:24-26)</a:t>
            </a:r>
          </a:p>
        </p:txBody>
      </p:sp>
    </p:spTree>
    <p:extLst>
      <p:ext uri="{BB962C8B-B14F-4D97-AF65-F5344CB8AC3E}">
        <p14:creationId xmlns:p14="http://schemas.microsoft.com/office/powerpoint/2010/main" val="304339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406B-0E21-3444-8A00-B73308B9BFA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C66B759-36E3-B04A-82D1-879D607510F1}"/>
              </a:ext>
            </a:extLst>
          </p:cNvPr>
          <p:cNvSpPr>
            <a:spLocks noGrp="1"/>
          </p:cNvSpPr>
          <p:nvPr>
            <p:ph idx="1"/>
          </p:nvPr>
        </p:nvSpPr>
        <p:spPr>
          <a:xfrm>
            <a:off x="152400" y="1600200"/>
            <a:ext cx="8839200" cy="5102352"/>
          </a:xfrm>
        </p:spPr>
        <p:txBody>
          <a:bodyPr>
            <a:normAutofit/>
          </a:bodyPr>
          <a:lstStyle/>
          <a:p>
            <a:r>
              <a:rPr lang="en-US" sz="2000" b="1" dirty="0"/>
              <a:t>Chapter 1-3</a:t>
            </a:r>
            <a:r>
              <a:rPr lang="en-US" sz="2000" dirty="0"/>
              <a:t>: Hosea’s experience with Gomer serves as an analogy of God’s experience with Israel (unfaithfulness)</a:t>
            </a:r>
          </a:p>
          <a:p>
            <a:pPr lvl="1"/>
            <a:r>
              <a:rPr lang="en-US" sz="2000" dirty="0"/>
              <a:t>Following the adultery there was a period of separation</a:t>
            </a:r>
          </a:p>
          <a:p>
            <a:pPr lvl="1"/>
            <a:r>
              <a:rPr lang="en-US" sz="2000" dirty="0"/>
              <a:t>Following the separation there was the ultimate restoration  </a:t>
            </a:r>
          </a:p>
          <a:p>
            <a:pPr lvl="1"/>
            <a:r>
              <a:rPr lang="en-US" sz="2000" dirty="0"/>
              <a:t>Therefore, Israel would be restored, but only after a period of separation </a:t>
            </a:r>
          </a:p>
          <a:p>
            <a:r>
              <a:rPr lang="en-US" sz="2000" dirty="0"/>
              <a:t>Here is summary of </a:t>
            </a:r>
            <a:r>
              <a:rPr lang="en-US" sz="2000" b="1" dirty="0"/>
              <a:t>chapters 4-14</a:t>
            </a:r>
            <a:r>
              <a:rPr lang="en-US" sz="2000" dirty="0"/>
              <a:t>:</a:t>
            </a:r>
          </a:p>
          <a:p>
            <a:pPr lvl="1"/>
            <a:r>
              <a:rPr lang="en-US" sz="2000" b="1" dirty="0"/>
              <a:t>God is holy </a:t>
            </a:r>
            <a:r>
              <a:rPr lang="en-US" sz="2000" dirty="0"/>
              <a:t>(which is why He must indict Israel for her sins) - Hos 4-7b.   </a:t>
            </a:r>
          </a:p>
          <a:p>
            <a:pPr lvl="1"/>
            <a:r>
              <a:rPr lang="en-US" sz="2000" b="1" dirty="0"/>
              <a:t>God is just </a:t>
            </a:r>
            <a:r>
              <a:rPr lang="en-US" sz="2000" dirty="0"/>
              <a:t>(which is why Israel must be punished for her sins ) - Hos 8-10c.   </a:t>
            </a:r>
          </a:p>
          <a:p>
            <a:pPr lvl="1"/>
            <a:r>
              <a:rPr lang="en-US" sz="2000" b="1" dirty="0"/>
              <a:t>God is love </a:t>
            </a:r>
            <a:r>
              <a:rPr lang="en-US" sz="2000" dirty="0"/>
              <a:t>(which is why He will restore Israel) - Hos 11-14</a:t>
            </a:r>
          </a:p>
          <a:p>
            <a:pPr lvl="1"/>
            <a:r>
              <a:rPr lang="en-US" sz="2000" dirty="0"/>
              <a:t>So, having declared the holiness and justice of God, Hosea now proclaims God’s great love for Israel.</a:t>
            </a:r>
          </a:p>
        </p:txBody>
      </p:sp>
      <p:sp>
        <p:nvSpPr>
          <p:cNvPr id="4" name="TextBox 3">
            <a:extLst>
              <a:ext uri="{FF2B5EF4-FFF2-40B4-BE49-F238E27FC236}">
                <a16:creationId xmlns:a16="http://schemas.microsoft.com/office/drawing/2014/main" id="{BC1EF8CA-9CCB-A640-A76D-3DFA1E40B246}"/>
              </a:ext>
            </a:extLst>
          </p:cNvPr>
          <p:cNvSpPr txBox="1"/>
          <p:nvPr/>
        </p:nvSpPr>
        <p:spPr>
          <a:xfrm>
            <a:off x="381000" y="5638800"/>
            <a:ext cx="8458200" cy="1015663"/>
          </a:xfrm>
          <a:prstGeom prst="rect">
            <a:avLst/>
          </a:prstGeom>
          <a:noFill/>
          <a:ln w="57150">
            <a:solidFill>
              <a:schemeClr val="accent1"/>
            </a:solidFill>
          </a:ln>
        </p:spPr>
        <p:txBody>
          <a:bodyPr wrap="square" rtlCol="0">
            <a:spAutoFit/>
          </a:bodyPr>
          <a:lstStyle/>
          <a:p>
            <a:r>
              <a:rPr lang="en-US" sz="2000" dirty="0"/>
              <a:t>“Whoever is wise, let him understand these things; whoever is discerning, let him know them; for the ways of the Lord are right, and the upright walk in them, but transgressors stumble in them” (Hos. 14:9)</a:t>
            </a:r>
          </a:p>
        </p:txBody>
      </p:sp>
    </p:spTree>
    <p:extLst>
      <p:ext uri="{BB962C8B-B14F-4D97-AF65-F5344CB8AC3E}">
        <p14:creationId xmlns:p14="http://schemas.microsoft.com/office/powerpoint/2010/main" val="195218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07CE-7C65-B045-99A3-97C3856C28A6}"/>
              </a:ext>
            </a:extLst>
          </p:cNvPr>
          <p:cNvSpPr>
            <a:spLocks noGrp="1"/>
          </p:cNvSpPr>
          <p:nvPr>
            <p:ph type="title"/>
          </p:nvPr>
        </p:nvSpPr>
        <p:spPr>
          <a:xfrm>
            <a:off x="152400" y="0"/>
            <a:ext cx="8991600" cy="1408176"/>
          </a:xfrm>
        </p:spPr>
        <p:txBody>
          <a:bodyPr>
            <a:normAutofit/>
          </a:bodyPr>
          <a:lstStyle/>
          <a:p>
            <a:r>
              <a:rPr lang="en-US" sz="3200" dirty="0"/>
              <a:t>Major takeaway - the condition for restoration: </a:t>
            </a:r>
            <a:r>
              <a:rPr lang="en-US" sz="3200" u="sng" dirty="0"/>
              <a:t>Repent</a:t>
            </a:r>
            <a:r>
              <a:rPr lang="en-US" sz="3200" dirty="0"/>
              <a:t> and </a:t>
            </a:r>
            <a:r>
              <a:rPr lang="en-US" sz="3200" u="sng" dirty="0"/>
              <a:t>confess your guilt</a:t>
            </a:r>
          </a:p>
        </p:txBody>
      </p:sp>
      <p:sp>
        <p:nvSpPr>
          <p:cNvPr id="3" name="Content Placeholder 2">
            <a:extLst>
              <a:ext uri="{FF2B5EF4-FFF2-40B4-BE49-F238E27FC236}">
                <a16:creationId xmlns:a16="http://schemas.microsoft.com/office/drawing/2014/main" id="{A8E05F25-8E32-224B-BF10-B62D187B815B}"/>
              </a:ext>
            </a:extLst>
          </p:cNvPr>
          <p:cNvSpPr>
            <a:spLocks noGrp="1"/>
          </p:cNvSpPr>
          <p:nvPr>
            <p:ph idx="1"/>
          </p:nvPr>
        </p:nvSpPr>
        <p:spPr/>
        <p:txBody>
          <a:bodyPr>
            <a:normAutofit/>
          </a:bodyPr>
          <a:lstStyle/>
          <a:p>
            <a:pPr marL="118872" indent="0">
              <a:buNone/>
            </a:pPr>
            <a:r>
              <a:rPr lang="en-US" sz="2600" dirty="0"/>
              <a:t>“O </a:t>
            </a:r>
            <a:r>
              <a:rPr lang="en-US" sz="2600" dirty="0" err="1"/>
              <a:t>israel</a:t>
            </a:r>
            <a:r>
              <a:rPr lang="en-US" sz="2600" dirty="0"/>
              <a:t>, </a:t>
            </a:r>
            <a:r>
              <a:rPr lang="en-US" sz="2600" b="1" dirty="0"/>
              <a:t>return unto the Lord thy God;</a:t>
            </a:r>
            <a:r>
              <a:rPr lang="en-US" sz="2600" dirty="0"/>
              <a:t> for thou hast fallen by thine iniquity. 2 Take with you words, and </a:t>
            </a:r>
            <a:r>
              <a:rPr lang="en-US" sz="2600" b="1" dirty="0"/>
              <a:t>turn to the Lord</a:t>
            </a:r>
            <a:r>
              <a:rPr lang="en-US" sz="2600" dirty="0"/>
              <a:t>: say unto him, Take away all iniquity, and receive us graciously: so will we render the calves (praise) of our lips” (14:1-2</a:t>
            </a:r>
            <a:r>
              <a:rPr lang="en-US" sz="2400" dirty="0"/>
              <a:t>)</a:t>
            </a:r>
          </a:p>
        </p:txBody>
      </p:sp>
      <p:sp>
        <p:nvSpPr>
          <p:cNvPr id="4" name="TextBox 3">
            <a:extLst>
              <a:ext uri="{FF2B5EF4-FFF2-40B4-BE49-F238E27FC236}">
                <a16:creationId xmlns:a16="http://schemas.microsoft.com/office/drawing/2014/main" id="{2657739A-A08A-0B45-9D6F-7ED0E124E25C}"/>
              </a:ext>
            </a:extLst>
          </p:cNvPr>
          <p:cNvSpPr txBox="1"/>
          <p:nvPr/>
        </p:nvSpPr>
        <p:spPr>
          <a:xfrm>
            <a:off x="1524000" y="4114800"/>
            <a:ext cx="5867400" cy="1192262"/>
          </a:xfrm>
          <a:prstGeom prst="rect">
            <a:avLst/>
          </a:prstGeom>
          <a:noFill/>
          <a:ln w="38100">
            <a:solidFill>
              <a:srgbClr val="FFC000"/>
            </a:solidFill>
          </a:ln>
        </p:spPr>
        <p:txBody>
          <a:bodyPr wrap="square" rtlCol="0">
            <a:spAutoFit/>
          </a:bodyPr>
          <a:lstStyle/>
          <a:p>
            <a:r>
              <a:rPr lang="en-US" sz="2400" dirty="0"/>
              <a:t>“Therefore, confess your sins to one another and pray for one another, </a:t>
            </a:r>
            <a:r>
              <a:rPr lang="en-US" sz="2400" b="1" dirty="0"/>
              <a:t>that you may be healed</a:t>
            </a:r>
            <a:r>
              <a:rPr lang="en-US" sz="2400" dirty="0"/>
              <a:t>” (Ja. 5:16)</a:t>
            </a:r>
          </a:p>
        </p:txBody>
      </p:sp>
    </p:spTree>
    <p:extLst>
      <p:ext uri="{BB962C8B-B14F-4D97-AF65-F5344CB8AC3E}">
        <p14:creationId xmlns:p14="http://schemas.microsoft.com/office/powerpoint/2010/main" val="174388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Hosea</a:t>
            </a:r>
          </a:p>
        </p:txBody>
      </p:sp>
      <p:sp>
        <p:nvSpPr>
          <p:cNvPr id="3" name="Content Placeholder 2"/>
          <p:cNvSpPr>
            <a:spLocks noGrp="1"/>
          </p:cNvSpPr>
          <p:nvPr>
            <p:ph idx="1"/>
          </p:nvPr>
        </p:nvSpPr>
        <p:spPr>
          <a:xfrm>
            <a:off x="762000" y="13716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4191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4038600"/>
            <a:ext cx="7391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905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2959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14400" y="6477000"/>
            <a:ext cx="7391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257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562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99" name="TextBox 98"/>
          <p:cNvSpPr txBox="1"/>
          <p:nvPr/>
        </p:nvSpPr>
        <p:spPr>
          <a:xfrm>
            <a:off x="-228600" y="5105400"/>
            <a:ext cx="1676400" cy="307777"/>
          </a:xfrm>
          <a:prstGeom prst="rect">
            <a:avLst/>
          </a:prstGeom>
          <a:noFill/>
        </p:spPr>
        <p:txBody>
          <a:bodyPr wrap="square" rtlCol="0">
            <a:spAutoFit/>
          </a:bodyPr>
          <a:lstStyle/>
          <a:p>
            <a:r>
              <a:rPr lang="en-US" sz="1400" b="1" i="1"/>
              <a:t>       </a:t>
            </a:r>
          </a:p>
        </p:txBody>
      </p:sp>
      <p:sp>
        <p:nvSpPr>
          <p:cNvPr id="100" name="TextBox 99"/>
          <p:cNvSpPr txBox="1"/>
          <p:nvPr/>
        </p:nvSpPr>
        <p:spPr>
          <a:xfrm>
            <a:off x="0" y="5562600"/>
            <a:ext cx="1066800" cy="307777"/>
          </a:xfrm>
          <a:prstGeom prst="rect">
            <a:avLst/>
          </a:prstGeom>
          <a:noFill/>
        </p:spPr>
        <p:txBody>
          <a:bodyPr wrap="square" rtlCol="0">
            <a:spAutoFit/>
          </a:bodyPr>
          <a:lstStyle/>
          <a:p>
            <a:r>
              <a:rPr lang="en-US" sz="1400" b="1"/>
              <a:t>Key Verses</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838200" cy="338554"/>
          </a:xfrm>
          <a:prstGeom prst="rect">
            <a:avLst/>
          </a:prstGeom>
          <a:noFill/>
        </p:spPr>
        <p:txBody>
          <a:bodyPr wrap="square" rtlCol="0">
            <a:spAutoFit/>
          </a:bodyPr>
          <a:lstStyle/>
          <a:p>
            <a:r>
              <a:rPr lang="en-US" sz="1600" b="1" i="1"/>
              <a:t>    </a:t>
            </a:r>
            <a:endParaRPr lang="en-US" b="1" i="1"/>
          </a:p>
        </p:txBody>
      </p:sp>
      <p:sp>
        <p:nvSpPr>
          <p:cNvPr id="115" name="TextBox 114"/>
          <p:cNvSpPr txBox="1"/>
          <p:nvPr/>
        </p:nvSpPr>
        <p:spPr>
          <a:xfrm>
            <a:off x="2286000" y="3429000"/>
            <a:ext cx="1676400" cy="615553"/>
          </a:xfrm>
          <a:prstGeom prst="rect">
            <a:avLst/>
          </a:prstGeom>
          <a:noFill/>
        </p:spPr>
        <p:txBody>
          <a:bodyPr wrap="square" rtlCol="0">
            <a:spAutoFit/>
          </a:bodyPr>
          <a:lstStyle/>
          <a:p>
            <a:r>
              <a:rPr lang="en-US"/>
              <a:t>      </a:t>
            </a:r>
            <a:r>
              <a:rPr lang="en-US" sz="1600"/>
              <a:t>Chapters</a:t>
            </a:r>
          </a:p>
          <a:p>
            <a:r>
              <a:rPr lang="en-US" sz="1600"/>
              <a:t>            1-3</a:t>
            </a:r>
          </a:p>
        </p:txBody>
      </p:sp>
      <p:sp>
        <p:nvSpPr>
          <p:cNvPr id="118" name="TextBox 117"/>
          <p:cNvSpPr txBox="1"/>
          <p:nvPr/>
        </p:nvSpPr>
        <p:spPr>
          <a:xfrm>
            <a:off x="5410200" y="3429000"/>
            <a:ext cx="2438400" cy="584775"/>
          </a:xfrm>
          <a:prstGeom prst="rect">
            <a:avLst/>
          </a:prstGeom>
          <a:noFill/>
        </p:spPr>
        <p:txBody>
          <a:bodyPr wrap="square" rtlCol="0">
            <a:spAutoFit/>
          </a:bodyPr>
          <a:lstStyle/>
          <a:p>
            <a:r>
              <a:rPr lang="en-US" sz="1600"/>
              <a:t>           Chapters</a:t>
            </a:r>
          </a:p>
          <a:p>
            <a:r>
              <a:rPr lang="en-US" sz="1600"/>
              <a:t>                4-14</a:t>
            </a:r>
          </a:p>
        </p:txBody>
      </p:sp>
      <p:sp>
        <p:nvSpPr>
          <p:cNvPr id="132" name="TextBox 131"/>
          <p:cNvSpPr txBox="1"/>
          <p:nvPr/>
        </p:nvSpPr>
        <p:spPr>
          <a:xfrm>
            <a:off x="1219200" y="4038600"/>
            <a:ext cx="3429000" cy="338554"/>
          </a:xfrm>
          <a:prstGeom prst="rect">
            <a:avLst/>
          </a:prstGeom>
          <a:noFill/>
        </p:spPr>
        <p:txBody>
          <a:bodyPr wrap="square" rtlCol="0">
            <a:spAutoFit/>
          </a:bodyPr>
          <a:lstStyle/>
          <a:p>
            <a:r>
              <a:rPr lang="en-US" sz="1600" b="1"/>
              <a:t>Adulterous wife yet faithful husband</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53" name="Straight Connector 52"/>
          <p:cNvCxnSpPr/>
          <p:nvPr/>
        </p:nvCxnSpPr>
        <p:spPr>
          <a:xfrm rot="5400000">
            <a:off x="34671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a:cxnSpLocks/>
          </p:cNvCxnSpPr>
          <p:nvPr/>
        </p:nvCxnSpPr>
        <p:spPr>
          <a:xfrm>
            <a:off x="929910" y="4377154"/>
            <a:ext cx="7375890" cy="4244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038600" y="46482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0" y="5867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flipH="1">
            <a:off x="1295400" y="1524000"/>
            <a:ext cx="3505200" cy="646331"/>
          </a:xfrm>
          <a:prstGeom prst="rect">
            <a:avLst/>
          </a:prstGeom>
          <a:noFill/>
        </p:spPr>
        <p:txBody>
          <a:bodyPr wrap="square" rtlCol="0">
            <a:spAutoFit/>
          </a:bodyPr>
          <a:lstStyle/>
          <a:p>
            <a:r>
              <a:rPr lang="en-US">
                <a:latin typeface="Arial Black" pitchFamily="34" charset="0"/>
              </a:rPr>
              <a:t>            PERSONAL:</a:t>
            </a:r>
          </a:p>
          <a:p>
            <a:r>
              <a:rPr lang="en-US" b="1"/>
              <a:t> The Agony of an Unfaithful Man</a:t>
            </a:r>
          </a:p>
        </p:txBody>
      </p:sp>
      <p:sp>
        <p:nvSpPr>
          <p:cNvPr id="58" name="TextBox 57"/>
          <p:cNvSpPr txBox="1"/>
          <p:nvPr/>
        </p:nvSpPr>
        <p:spPr>
          <a:xfrm>
            <a:off x="4800600" y="1524000"/>
            <a:ext cx="4503011" cy="646331"/>
          </a:xfrm>
          <a:prstGeom prst="rect">
            <a:avLst/>
          </a:prstGeom>
          <a:noFill/>
        </p:spPr>
        <p:txBody>
          <a:bodyPr wrap="square" rtlCol="0">
            <a:spAutoFit/>
          </a:bodyPr>
          <a:lstStyle/>
          <a:p>
            <a:r>
              <a:rPr lang="en-US">
                <a:latin typeface="Arial Black" pitchFamily="34" charset="0"/>
              </a:rPr>
              <a:t>              NATIONAL:</a:t>
            </a:r>
          </a:p>
          <a:p>
            <a:r>
              <a:rPr lang="en-US" b="1"/>
              <a:t>The Tragedy of an Unfaithful People</a:t>
            </a:r>
          </a:p>
        </p:txBody>
      </p:sp>
      <p:sp>
        <p:nvSpPr>
          <p:cNvPr id="59" name="TextBox 58"/>
          <p:cNvSpPr txBox="1"/>
          <p:nvPr/>
        </p:nvSpPr>
        <p:spPr>
          <a:xfrm>
            <a:off x="2362200" y="2209800"/>
            <a:ext cx="1524000" cy="1077218"/>
          </a:xfrm>
          <a:prstGeom prst="rect">
            <a:avLst/>
          </a:prstGeom>
          <a:noFill/>
        </p:spPr>
        <p:txBody>
          <a:bodyPr wrap="square" rtlCol="0">
            <a:spAutoFit/>
          </a:bodyPr>
          <a:lstStyle/>
          <a:p>
            <a:pPr>
              <a:buFont typeface="Arial" pitchFamily="34" charset="0"/>
              <a:buChar char="•"/>
            </a:pPr>
            <a:r>
              <a:rPr lang="en-US" sz="1600"/>
              <a:t>Marriage</a:t>
            </a:r>
          </a:p>
          <a:p>
            <a:pPr>
              <a:buFont typeface="Arial" pitchFamily="34" charset="0"/>
              <a:buChar char="•"/>
            </a:pPr>
            <a:r>
              <a:rPr lang="en-US" sz="1600"/>
              <a:t>Children</a:t>
            </a:r>
          </a:p>
          <a:p>
            <a:pPr>
              <a:buFont typeface="Arial" pitchFamily="34" charset="0"/>
              <a:buChar char="•"/>
            </a:pPr>
            <a:r>
              <a:rPr lang="en-US" sz="1600"/>
              <a:t>Separation</a:t>
            </a:r>
          </a:p>
          <a:p>
            <a:pPr>
              <a:buFont typeface="Arial" pitchFamily="34" charset="0"/>
              <a:buChar char="•"/>
            </a:pPr>
            <a:r>
              <a:rPr lang="en-US" sz="1600"/>
              <a:t>Reunion</a:t>
            </a:r>
          </a:p>
        </p:txBody>
      </p:sp>
      <p:sp>
        <p:nvSpPr>
          <p:cNvPr id="60" name="TextBox 59"/>
          <p:cNvSpPr txBox="1"/>
          <p:nvPr/>
        </p:nvSpPr>
        <p:spPr>
          <a:xfrm>
            <a:off x="4800600" y="2278647"/>
            <a:ext cx="5620278" cy="1169551"/>
          </a:xfrm>
          <a:prstGeom prst="rect">
            <a:avLst/>
          </a:prstGeom>
          <a:noFill/>
        </p:spPr>
        <p:txBody>
          <a:bodyPr wrap="square" rtlCol="0">
            <a:spAutoFit/>
          </a:bodyPr>
          <a:lstStyle/>
          <a:p>
            <a:pPr>
              <a:buFont typeface="Arial" pitchFamily="34" charset="0"/>
              <a:buChar char="•"/>
            </a:pPr>
            <a:r>
              <a:rPr lang="en-US" sz="1400" dirty="0"/>
              <a:t> </a:t>
            </a:r>
            <a:r>
              <a:rPr lang="en-US" sz="1400" b="1" dirty="0"/>
              <a:t>Series of sermons declaring the sin of the </a:t>
            </a:r>
          </a:p>
          <a:p>
            <a:r>
              <a:rPr lang="en-US" sz="1400" b="1" dirty="0"/>
              <a:t>people and the character of God.</a:t>
            </a:r>
            <a:br>
              <a:rPr lang="en-US" sz="1400" b="1" dirty="0"/>
            </a:br>
            <a:endParaRPr lang="en-US" sz="1400" b="1" dirty="0"/>
          </a:p>
          <a:p>
            <a:pPr>
              <a:buFont typeface="Arial" pitchFamily="34" charset="0"/>
              <a:buChar char="•"/>
            </a:pPr>
            <a:r>
              <a:rPr lang="en-US" sz="1400" b="1" dirty="0"/>
              <a:t>Model of the message as Hosea remains true </a:t>
            </a:r>
          </a:p>
          <a:p>
            <a:r>
              <a:rPr lang="en-US" sz="1400" b="1" dirty="0"/>
              <a:t>to his wife in spite of her infidelity.  </a:t>
            </a:r>
          </a:p>
        </p:txBody>
      </p:sp>
      <p:sp>
        <p:nvSpPr>
          <p:cNvPr id="62" name="TextBox 61"/>
          <p:cNvSpPr txBox="1"/>
          <p:nvPr/>
        </p:nvSpPr>
        <p:spPr>
          <a:xfrm>
            <a:off x="4724400" y="4038600"/>
            <a:ext cx="3505199" cy="338554"/>
          </a:xfrm>
          <a:prstGeom prst="rect">
            <a:avLst/>
          </a:prstGeom>
          <a:noFill/>
        </p:spPr>
        <p:txBody>
          <a:bodyPr wrap="square" rtlCol="0">
            <a:spAutoFit/>
          </a:bodyPr>
          <a:lstStyle/>
          <a:p>
            <a:r>
              <a:rPr lang="en-US" sz="1600"/>
              <a:t>      </a:t>
            </a:r>
            <a:r>
              <a:rPr lang="en-US" sz="1600" b="1"/>
              <a:t>Adulterous nation yet faithful God</a:t>
            </a:r>
          </a:p>
        </p:txBody>
      </p:sp>
      <p:sp>
        <p:nvSpPr>
          <p:cNvPr id="63" name="TextBox 62"/>
          <p:cNvSpPr txBox="1"/>
          <p:nvPr/>
        </p:nvSpPr>
        <p:spPr>
          <a:xfrm>
            <a:off x="886887" y="4464278"/>
            <a:ext cx="2466975" cy="738664"/>
          </a:xfrm>
          <a:prstGeom prst="rect">
            <a:avLst/>
          </a:prstGeom>
          <a:noFill/>
        </p:spPr>
        <p:txBody>
          <a:bodyPr wrap="square" rtlCol="0">
            <a:spAutoFit/>
          </a:bodyPr>
          <a:lstStyle/>
          <a:p>
            <a:r>
              <a:rPr lang="en-US" sz="1400" b="1" dirty="0"/>
              <a:t>God:</a:t>
            </a:r>
            <a:r>
              <a:rPr lang="en-US" sz="1400" dirty="0"/>
              <a:t>  “</a:t>
            </a:r>
            <a:r>
              <a:rPr lang="en-US" sz="1400" i="1" dirty="0"/>
              <a:t>Go, take to yourself</a:t>
            </a:r>
          </a:p>
          <a:p>
            <a:r>
              <a:rPr lang="en-US" sz="1400" i="1" dirty="0"/>
              <a:t>a wife of harlotry and have </a:t>
            </a:r>
          </a:p>
          <a:p>
            <a:r>
              <a:rPr lang="en-US" sz="1400" i="1" dirty="0"/>
              <a:t>children of harlotry</a:t>
            </a:r>
            <a:r>
              <a:rPr lang="en-US" sz="1400" dirty="0"/>
              <a:t>.”  (1:2)</a:t>
            </a:r>
          </a:p>
        </p:txBody>
      </p:sp>
      <p:cxnSp>
        <p:nvCxnSpPr>
          <p:cNvPr id="66" name="Straight Connector 65"/>
          <p:cNvCxnSpPr/>
          <p:nvPr/>
        </p:nvCxnSpPr>
        <p:spPr>
          <a:xfrm rot="5400000">
            <a:off x="2476500" y="4838700"/>
            <a:ext cx="838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895600" y="4343400"/>
            <a:ext cx="1752600" cy="954107"/>
          </a:xfrm>
          <a:prstGeom prst="rect">
            <a:avLst/>
          </a:prstGeom>
          <a:noFill/>
        </p:spPr>
        <p:txBody>
          <a:bodyPr wrap="square" rtlCol="0">
            <a:spAutoFit/>
          </a:bodyPr>
          <a:lstStyle/>
          <a:p>
            <a:r>
              <a:rPr lang="en-US" sz="1400" b="1"/>
              <a:t>God: </a:t>
            </a:r>
            <a:r>
              <a:rPr lang="en-US" sz="1400" i="1"/>
              <a:t>“Go again, love a woman who is loved by her husband, yet an adulteress.” </a:t>
            </a:r>
            <a:r>
              <a:rPr lang="en-US" sz="1400"/>
              <a:t>(3:1)</a:t>
            </a:r>
            <a:r>
              <a:rPr lang="en-US" sz="1400" i="1"/>
              <a:t> </a:t>
            </a:r>
            <a:endParaRPr lang="en-US" sz="1400"/>
          </a:p>
        </p:txBody>
      </p:sp>
      <p:sp>
        <p:nvSpPr>
          <p:cNvPr id="79" name="TextBox 78"/>
          <p:cNvSpPr txBox="1"/>
          <p:nvPr/>
        </p:nvSpPr>
        <p:spPr>
          <a:xfrm>
            <a:off x="4648200" y="4343400"/>
            <a:ext cx="1509720" cy="954107"/>
          </a:xfrm>
          <a:prstGeom prst="rect">
            <a:avLst/>
          </a:prstGeom>
          <a:noFill/>
        </p:spPr>
        <p:txBody>
          <a:bodyPr wrap="square" rtlCol="0">
            <a:spAutoFit/>
          </a:bodyPr>
          <a:lstStyle/>
          <a:p>
            <a:r>
              <a:rPr lang="en-US" sz="1400" dirty="0"/>
              <a:t>Nation is</a:t>
            </a:r>
          </a:p>
          <a:p>
            <a:r>
              <a:rPr lang="en-US" sz="1400" dirty="0"/>
              <a:t>   guilty</a:t>
            </a:r>
          </a:p>
          <a:p>
            <a:endParaRPr lang="en-US" sz="1400" dirty="0"/>
          </a:p>
          <a:p>
            <a:r>
              <a:rPr lang="en-US" sz="1400" b="1" dirty="0"/>
              <a:t>God is holy </a:t>
            </a:r>
          </a:p>
        </p:txBody>
      </p:sp>
      <p:cxnSp>
        <p:nvCxnSpPr>
          <p:cNvPr id="81" name="Straight Connector 80"/>
          <p:cNvCxnSpPr/>
          <p:nvPr/>
        </p:nvCxnSpPr>
        <p:spPr>
          <a:xfrm rot="5400000">
            <a:off x="5219700" y="4838700"/>
            <a:ext cx="838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591300" y="4838700"/>
            <a:ext cx="838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5791200" y="4343400"/>
            <a:ext cx="1170513" cy="1169551"/>
          </a:xfrm>
          <a:prstGeom prst="rect">
            <a:avLst/>
          </a:prstGeom>
          <a:noFill/>
        </p:spPr>
        <p:txBody>
          <a:bodyPr wrap="square" rtlCol="0">
            <a:spAutoFit/>
          </a:bodyPr>
          <a:lstStyle/>
          <a:p>
            <a:r>
              <a:rPr lang="en-US" sz="1400" dirty="0"/>
              <a:t>Nation needs</a:t>
            </a:r>
          </a:p>
          <a:p>
            <a:r>
              <a:rPr lang="en-US" sz="1400" dirty="0"/>
              <a:t>    judgment</a:t>
            </a:r>
          </a:p>
          <a:p>
            <a:endParaRPr lang="en-US" sz="1400" dirty="0"/>
          </a:p>
          <a:p>
            <a:r>
              <a:rPr lang="en-US" sz="1400" dirty="0"/>
              <a:t>   </a:t>
            </a:r>
            <a:r>
              <a:rPr lang="en-US" sz="1400" b="1" dirty="0"/>
              <a:t>God is just  </a:t>
            </a:r>
          </a:p>
          <a:p>
            <a:r>
              <a:rPr lang="en-US" sz="1400" dirty="0"/>
              <a:t>    </a:t>
            </a:r>
          </a:p>
        </p:txBody>
      </p:sp>
      <p:sp>
        <p:nvSpPr>
          <p:cNvPr id="89" name="TextBox 88"/>
          <p:cNvSpPr txBox="1"/>
          <p:nvPr/>
        </p:nvSpPr>
        <p:spPr>
          <a:xfrm>
            <a:off x="7026010" y="4109023"/>
            <a:ext cx="1266033" cy="1231106"/>
          </a:xfrm>
          <a:prstGeom prst="rect">
            <a:avLst/>
          </a:prstGeom>
          <a:noFill/>
        </p:spPr>
        <p:txBody>
          <a:bodyPr wrap="square" rtlCol="0">
            <a:spAutoFit/>
          </a:bodyPr>
          <a:lstStyle/>
          <a:p>
            <a:r>
              <a:rPr lang="en-US" sz="1400" dirty="0"/>
              <a:t>  </a:t>
            </a:r>
            <a:br>
              <a:rPr lang="en-US" sz="1400" dirty="0"/>
            </a:br>
            <a:r>
              <a:rPr lang="en-US" sz="1400" dirty="0"/>
              <a:t>Nation has </a:t>
            </a:r>
          </a:p>
          <a:p>
            <a:r>
              <a:rPr lang="en-US" sz="1400" dirty="0"/>
              <a:t>        hope</a:t>
            </a:r>
          </a:p>
          <a:p>
            <a:br>
              <a:rPr lang="en-US" sz="1400" dirty="0"/>
            </a:br>
            <a:r>
              <a:rPr lang="en-US" sz="1400" b="1" dirty="0"/>
              <a:t>God is love</a:t>
            </a:r>
            <a:r>
              <a:rPr lang="en-US" b="1" dirty="0"/>
              <a:t> </a:t>
            </a:r>
          </a:p>
        </p:txBody>
      </p:sp>
      <p:sp>
        <p:nvSpPr>
          <p:cNvPr id="93" name="TextBox 92"/>
          <p:cNvSpPr txBox="1"/>
          <p:nvPr/>
        </p:nvSpPr>
        <p:spPr>
          <a:xfrm>
            <a:off x="2438399" y="5291554"/>
            <a:ext cx="4523309" cy="338554"/>
          </a:xfrm>
          <a:prstGeom prst="rect">
            <a:avLst/>
          </a:prstGeom>
          <a:noFill/>
        </p:spPr>
        <p:txBody>
          <a:bodyPr wrap="square" rtlCol="0">
            <a:spAutoFit/>
          </a:bodyPr>
          <a:lstStyle/>
          <a:p>
            <a:r>
              <a:rPr lang="en-US" sz="1600" b="1"/>
              <a:t>God’s faithful love toward His unfaithful people</a:t>
            </a:r>
          </a:p>
        </p:txBody>
      </p:sp>
      <p:sp>
        <p:nvSpPr>
          <p:cNvPr id="96" name="TextBox 95"/>
          <p:cNvSpPr txBox="1"/>
          <p:nvPr/>
        </p:nvSpPr>
        <p:spPr>
          <a:xfrm>
            <a:off x="1676400" y="5486400"/>
            <a:ext cx="5791200" cy="369332"/>
          </a:xfrm>
          <a:prstGeom prst="rect">
            <a:avLst/>
          </a:prstGeom>
          <a:noFill/>
        </p:spPr>
        <p:txBody>
          <a:bodyPr wrap="square" rtlCol="0">
            <a:spAutoFit/>
          </a:bodyPr>
          <a:lstStyle/>
          <a:p>
            <a:r>
              <a:rPr lang="en-US"/>
              <a:t>           2:19-20; 3:1; chapter 11, especially verses 9-12</a:t>
            </a:r>
          </a:p>
        </p:txBody>
      </p:sp>
      <p:sp>
        <p:nvSpPr>
          <p:cNvPr id="97" name="TextBox 96"/>
          <p:cNvSpPr txBox="1"/>
          <p:nvPr/>
        </p:nvSpPr>
        <p:spPr>
          <a:xfrm>
            <a:off x="990600" y="5791200"/>
            <a:ext cx="7471943" cy="738664"/>
          </a:xfrm>
          <a:prstGeom prst="rect">
            <a:avLst/>
          </a:prstGeom>
          <a:noFill/>
        </p:spPr>
        <p:txBody>
          <a:bodyPr wrap="square" rtlCol="0">
            <a:spAutoFit/>
          </a:bodyPr>
          <a:lstStyle/>
          <a:p>
            <a:r>
              <a:rPr lang="en-US" sz="1400" dirty="0"/>
              <a:t>Christ’ being “called out” from hiding in Egypt as  a child is pictured in Hosea’s record of Israel’s </a:t>
            </a:r>
          </a:p>
          <a:p>
            <a:r>
              <a:rPr lang="en-US" sz="1400" dirty="0"/>
              <a:t>exodus from Egypt (11:1; see Mat. 2:25).  Also, in Hosea’s redemption of Gomer from the slave market, Christ  is pictured as the loving, faithful Redeemer of sinful humanity.     </a:t>
            </a:r>
          </a:p>
        </p:txBody>
      </p:sp>
      <p:sp>
        <p:nvSpPr>
          <p:cNvPr id="98" name="TextBox 97"/>
          <p:cNvSpPr txBox="1"/>
          <p:nvPr/>
        </p:nvSpPr>
        <p:spPr>
          <a:xfrm>
            <a:off x="0" y="5943600"/>
            <a:ext cx="989603" cy="584775"/>
          </a:xfrm>
          <a:prstGeom prst="rect">
            <a:avLst/>
          </a:prstGeom>
          <a:noFill/>
        </p:spPr>
        <p:txBody>
          <a:bodyPr wrap="square" rtlCol="0">
            <a:spAutoFit/>
          </a:bodyPr>
          <a:lstStyle/>
          <a:p>
            <a:r>
              <a:rPr lang="en-US" sz="1600" b="1"/>
              <a:t>Christ in </a:t>
            </a:r>
          </a:p>
          <a:p>
            <a:r>
              <a:rPr lang="en-US" sz="1600" b="1"/>
              <a:t>  Hosea</a:t>
            </a:r>
          </a:p>
        </p:txBody>
      </p:sp>
      <p:sp>
        <p:nvSpPr>
          <p:cNvPr id="101" name="TextBox 100"/>
          <p:cNvSpPr txBox="1"/>
          <p:nvPr/>
        </p:nvSpPr>
        <p:spPr>
          <a:xfrm>
            <a:off x="0" y="5257801"/>
            <a:ext cx="914400" cy="304800"/>
          </a:xfrm>
          <a:prstGeom prst="rect">
            <a:avLst/>
          </a:prstGeom>
          <a:noFill/>
        </p:spPr>
        <p:txBody>
          <a:bodyPr wrap="square" rtlCol="0">
            <a:spAutoFit/>
          </a:bodyPr>
          <a:lstStyle/>
          <a:p>
            <a:r>
              <a:rPr lang="en-US" sz="1400" b="1"/>
              <a:t>   Theme</a:t>
            </a:r>
          </a:p>
        </p:txBody>
      </p:sp>
      <p:sp>
        <p:nvSpPr>
          <p:cNvPr id="4" name="TextBox 3">
            <a:extLst>
              <a:ext uri="{FF2B5EF4-FFF2-40B4-BE49-F238E27FC236}">
                <a16:creationId xmlns:a16="http://schemas.microsoft.com/office/drawing/2014/main" id="{84069624-3F16-0E44-98CB-BCBD0EA5C20A}"/>
              </a:ext>
            </a:extLst>
          </p:cNvPr>
          <p:cNvSpPr txBox="1"/>
          <p:nvPr/>
        </p:nvSpPr>
        <p:spPr>
          <a:xfrm>
            <a:off x="-76200" y="1708668"/>
            <a:ext cx="1234705" cy="1569660"/>
          </a:xfrm>
          <a:prstGeom prst="rect">
            <a:avLst/>
          </a:prstGeom>
          <a:noFill/>
        </p:spPr>
        <p:txBody>
          <a:bodyPr wrap="square" rtlCol="0">
            <a:spAutoFit/>
          </a:bodyPr>
          <a:lstStyle/>
          <a:p>
            <a:pPr algn="ctr"/>
            <a:r>
              <a:rPr lang="en-US" sz="1200"/>
              <a:t>“</a:t>
            </a:r>
            <a:r>
              <a:rPr lang="en-US" sz="1200" b="1"/>
              <a:t>My people are destroyed for lack of knowledge;</a:t>
            </a:r>
          </a:p>
          <a:p>
            <a:pPr algn="ctr"/>
            <a:r>
              <a:rPr lang="en-US" sz="1200" b="1"/>
              <a:t>    because you have rejected knowledge” (Hos. 4:6)</a:t>
            </a:r>
          </a:p>
        </p:txBody>
      </p:sp>
      <p:sp>
        <p:nvSpPr>
          <p:cNvPr id="6" name="TextBox 5">
            <a:extLst>
              <a:ext uri="{FF2B5EF4-FFF2-40B4-BE49-F238E27FC236}">
                <a16:creationId xmlns:a16="http://schemas.microsoft.com/office/drawing/2014/main" id="{371C9A75-743B-9749-A9B3-66A81A054DEE}"/>
              </a:ext>
            </a:extLst>
          </p:cNvPr>
          <p:cNvSpPr txBox="1"/>
          <p:nvPr/>
        </p:nvSpPr>
        <p:spPr>
          <a:xfrm>
            <a:off x="190500" y="240908"/>
            <a:ext cx="3581400" cy="1015663"/>
          </a:xfrm>
          <a:prstGeom prst="rect">
            <a:avLst/>
          </a:prstGeom>
          <a:solidFill>
            <a:schemeClr val="accent1"/>
          </a:solidFill>
        </p:spPr>
        <p:txBody>
          <a:bodyPr wrap="square" rtlCol="0">
            <a:spAutoFit/>
          </a:bodyPr>
          <a:lstStyle/>
          <a:p>
            <a:pPr algn="ctr"/>
            <a:r>
              <a:rPr lang="en-US" sz="2000" b="1"/>
              <a:t>Prophesied to the north during the reign of Jeroboam II </a:t>
            </a:r>
          </a:p>
          <a:p>
            <a:pPr algn="ctr"/>
            <a:r>
              <a:rPr lang="en-US" sz="2000" b="1"/>
              <a:t>750-725  B.C. circa</a:t>
            </a:r>
          </a:p>
        </p:txBody>
      </p:sp>
      <p:sp>
        <p:nvSpPr>
          <p:cNvPr id="55" name="TextBox 54">
            <a:extLst>
              <a:ext uri="{FF2B5EF4-FFF2-40B4-BE49-F238E27FC236}">
                <a16:creationId xmlns:a16="http://schemas.microsoft.com/office/drawing/2014/main" id="{0F14E553-141D-5F4E-88DA-4835B0492B68}"/>
              </a:ext>
            </a:extLst>
          </p:cNvPr>
          <p:cNvSpPr txBox="1"/>
          <p:nvPr/>
        </p:nvSpPr>
        <p:spPr>
          <a:xfrm>
            <a:off x="5562600" y="371172"/>
            <a:ext cx="2452163" cy="707886"/>
          </a:xfrm>
          <a:prstGeom prst="rect">
            <a:avLst/>
          </a:prstGeom>
          <a:solidFill>
            <a:schemeClr val="accent1"/>
          </a:solidFill>
        </p:spPr>
        <p:txBody>
          <a:bodyPr wrap="square" rtlCol="0">
            <a:spAutoFit/>
          </a:bodyPr>
          <a:lstStyle/>
          <a:p>
            <a:r>
              <a:rPr lang="en-US" sz="2000" b="1" dirty="0"/>
              <a:t>Means “salvation” or “God is salvation”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743505411"/>
              </p:ext>
            </p:extLst>
          </p:nvPr>
        </p:nvGraphicFramePr>
        <p:xfrm>
          <a:off x="0" y="0"/>
          <a:ext cx="9212267" cy="6798686"/>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456031">
                  <a:extLst>
                    <a:ext uri="{9D8B030D-6E8A-4147-A177-3AD203B41FA5}">
                      <a16:colId xmlns:a16="http://schemas.microsoft.com/office/drawing/2014/main" val="20002"/>
                    </a:ext>
                  </a:extLst>
                </a:gridCol>
                <a:gridCol w="525466">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22397">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68951">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68951">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506057">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68951">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39240">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8951">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68951">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270571">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3178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the division to the fall of Israel</a:t>
                      </a:r>
                      <a:endParaRPr lang="en-US" sz="1300" b="1"/>
                    </a:p>
                  </a:txBody>
                  <a:tcPr marL="68580" marR="68580" marT="34290" marB="34290">
                    <a:solidFill>
                      <a:srgbClr val="FFFF00"/>
                    </a:solidFill>
                  </a:tcPr>
                </a:tc>
                <a:tc>
                  <a:txBody>
                    <a:bodyPr/>
                    <a:lstStyle/>
                    <a:p>
                      <a:r>
                        <a:rPr lang="en-US" sz="1300" b="1"/>
                        <a:t>1 Ki. 12-2 Ki. 20; 2 Chr. 10-32</a:t>
                      </a:r>
                    </a:p>
                  </a:txBody>
                  <a:tcPr marL="68580" marR="68580" marT="34290" marB="34290">
                    <a:solidFill>
                      <a:srgbClr val="FFFF00"/>
                    </a:solidFill>
                  </a:tcPr>
                </a:tc>
                <a:tc>
                  <a:txBody>
                    <a:bodyPr/>
                    <a:lstStyle/>
                    <a:p>
                      <a:pPr algn="ctr"/>
                      <a:r>
                        <a:rPr lang="en-US" sz="1300" b="1"/>
                        <a:t>253</a:t>
                      </a:r>
                    </a:p>
                  </a:txBody>
                  <a:tcPr marL="68580" marR="68580" marT="34290" marB="34290">
                    <a:solidFill>
                      <a:srgbClr val="FFFF00"/>
                    </a:solidFill>
                  </a:tcPr>
                </a:tc>
                <a:tc>
                  <a:txBody>
                    <a:bodyPr/>
                    <a:lstStyle/>
                    <a:p>
                      <a:r>
                        <a:rPr lang="en-US" sz="1300" b="1" dirty="0"/>
                        <a:t>Elijah</a:t>
                      </a:r>
                    </a:p>
                  </a:txBody>
                  <a:tcPr marL="68580" marR="68580" marT="34290" marB="34290">
                    <a:solidFill>
                      <a:srgbClr val="FFFF00"/>
                    </a:solidFill>
                  </a:tcPr>
                </a:tc>
                <a:extLst>
                  <a:ext uri="{0D108BD9-81ED-4DB2-BD59-A6C34878D82A}">
                    <a16:rowId xmlns:a16="http://schemas.microsoft.com/office/drawing/2014/main" val="10009"/>
                  </a:ext>
                </a:extLst>
              </a:tr>
              <a:tr h="38308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71566">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895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85274">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68951">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50605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ascension to death of Paul (96 AD approx.)</a:t>
                      </a:r>
                    </a:p>
                  </a:txBody>
                  <a:tcPr marL="68580" marR="68580" marT="34290" marB="34290">
                    <a:solidFill>
                      <a:schemeClr val="bg2"/>
                    </a:solidFill>
                  </a:tcPr>
                </a:tc>
                <a:tc>
                  <a:txBody>
                    <a:bodyPr/>
                    <a:lstStyle/>
                    <a:p>
                      <a:r>
                        <a:rPr lang="en-US" sz="1300" b="1" dirty="0"/>
                        <a:t>Acts 2-Revelation</a:t>
                      </a:r>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b="1" dirty="0"/>
              <a:t>Hosea</a:t>
            </a:r>
          </a:p>
          <a:p>
            <a:pPr marL="576072" indent="-457200">
              <a:buFont typeface="+mj-lt"/>
              <a:buAutoNum type="arabicPeriod"/>
            </a:pPr>
            <a:r>
              <a:rPr lang="en-US"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b="1"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06507" y="1434031"/>
            <a:ext cx="532707" cy="4409475"/>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Assyrian Exile - Israel  722 BC  </a:t>
            </a:r>
          </a:p>
        </p:txBody>
      </p:sp>
      <p:sp>
        <p:nvSpPr>
          <p:cNvPr id="122" name="Parallelogram 121"/>
          <p:cNvSpPr/>
          <p:nvPr/>
        </p:nvSpPr>
        <p:spPr>
          <a:xfrm rot="153179">
            <a:off x="5187147" y="1403804"/>
            <a:ext cx="526083" cy="4422910"/>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Babylonian Exile- Judah 586 </a:t>
            </a:r>
          </a:p>
        </p:txBody>
      </p:sp>
      <p:cxnSp>
        <p:nvCxnSpPr>
          <p:cNvPr id="150" name="Straight Connector 149"/>
          <p:cNvCxnSpPr/>
          <p:nvPr/>
        </p:nvCxnSpPr>
        <p:spPr>
          <a:xfrm>
            <a:off x="762000" y="3505200"/>
            <a:ext cx="27432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t>9</a:t>
            </a:r>
            <a:r>
              <a:rPr lang="en-US" b="1" baseline="30000"/>
              <a:t>th</a:t>
            </a:r>
            <a:r>
              <a:rPr lang="en-US" b="1"/>
              <a:t> Century</a:t>
            </a:r>
          </a:p>
          <a:p>
            <a:r>
              <a:rPr lang="en-US" b="1"/>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t>8</a:t>
            </a:r>
            <a:r>
              <a:rPr lang="en-US" b="1" baseline="30000"/>
              <a:t>th</a:t>
            </a:r>
            <a:r>
              <a:rPr lang="en-US" b="1"/>
              <a:t> Century</a:t>
            </a:r>
          </a:p>
          <a:p>
            <a:r>
              <a:rPr lang="en-US" b="1"/>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7</a:t>
            </a:r>
            <a:r>
              <a:rPr lang="en-US" b="1" baseline="30000"/>
              <a:t>th</a:t>
            </a:r>
            <a:r>
              <a:rPr lang="en-US" b="1"/>
              <a:t> and 6</a:t>
            </a:r>
            <a:r>
              <a:rPr lang="en-US" b="1" baseline="30000"/>
              <a:t>TH</a:t>
            </a:r>
            <a:r>
              <a:rPr lang="en-US" b="1"/>
              <a:t> </a:t>
            </a:r>
          </a:p>
          <a:p>
            <a:r>
              <a:rPr lang="en-US" b="1"/>
              <a:t>    Century</a:t>
            </a:r>
          </a:p>
          <a:p>
            <a:r>
              <a:rPr lang="en-US" b="1"/>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90600" y="44958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62200"/>
            <a:ext cx="1469989" cy="923330"/>
          </a:xfrm>
          <a:prstGeom prst="rect">
            <a:avLst/>
          </a:prstGeom>
          <a:noFill/>
        </p:spPr>
        <p:txBody>
          <a:bodyPr wrap="square" rtlCol="0">
            <a:spAutoFit/>
          </a:bodyPr>
          <a:lstStyle/>
          <a:p>
            <a:r>
              <a:rPr lang="en-US" dirty="0"/>
              <a:t>Jonah</a:t>
            </a:r>
          </a:p>
          <a:p>
            <a:r>
              <a:rPr lang="en-US" dirty="0"/>
              <a:t>Amos</a:t>
            </a:r>
          </a:p>
          <a:p>
            <a:r>
              <a:rPr lang="en-US" b="1" dirty="0"/>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514600" y="32766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a:t>Zephaniah</a:t>
            </a:r>
          </a:p>
          <a:p>
            <a:r>
              <a:rPr lang="en-US"/>
              <a:t>Habakkuk</a:t>
            </a:r>
          </a:p>
          <a:p>
            <a:r>
              <a:rPr lang="en-US"/>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41148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Daniel</a:t>
            </a:r>
          </a:p>
          <a:p>
            <a:r>
              <a:rPr lang="en-US"/>
              <a:t>    Ezekiel</a:t>
            </a:r>
          </a:p>
        </p:txBody>
      </p:sp>
      <p:cxnSp>
        <p:nvCxnSpPr>
          <p:cNvPr id="211" name="Straight Connector 210"/>
          <p:cNvCxnSpPr/>
          <p:nvPr/>
        </p:nvCxnSpPr>
        <p:spPr>
          <a:xfrm flipV="1">
            <a:off x="6019800" y="2819400"/>
            <a:ext cx="685800" cy="1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a:t>Haggai</a:t>
            </a:r>
          </a:p>
          <a:p>
            <a:pPr algn="ctr"/>
            <a:r>
              <a:rPr lang="en-US" sz="1700" b="1"/>
              <a:t>Zechariah</a:t>
            </a:r>
          </a:p>
          <a:p>
            <a:pPr algn="ctr"/>
            <a:r>
              <a:rPr lang="en-US" sz="1700" b="1"/>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dirty="0"/>
              <a:t>Nahum</a:t>
            </a:r>
          </a:p>
          <a:p>
            <a:pPr algn="ctr"/>
            <a:r>
              <a:rPr lang="en-US" b="1" dirty="0"/>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p:spPr>
        <p:txBody>
          <a:bodyPr wrap="square" rtlCol="0">
            <a:spAutoFit/>
          </a:bodyPr>
          <a:lstStyle/>
          <a:p>
            <a:r>
              <a:rPr lang="en-US" b="1"/>
              <a:t>Zephaniah</a:t>
            </a:r>
          </a:p>
          <a:p>
            <a:pPr algn="ctr"/>
            <a:r>
              <a:rPr lang="en-US" b="1"/>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a:t>Habakkuk</a:t>
            </a:r>
          </a:p>
          <a:p>
            <a:pPr algn="ctr"/>
            <a:r>
              <a:rPr lang="en-US" b="1"/>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noFill/>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V="1">
            <a:off x="4454721" y="2127374"/>
            <a:ext cx="8645" cy="1816081"/>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solidFill>
            <a:srgbClr val="FFFF00"/>
          </a:solidFill>
        </p:spPr>
        <p:txBody>
          <a:bodyPr wrap="none" rtlCol="0">
            <a:spAutoFit/>
          </a:bodyPr>
          <a:lstStyle/>
          <a:p>
            <a:pPr algn="ctr"/>
            <a:r>
              <a:rPr lang="en-US" b="1" dirty="0"/>
              <a:t>Hosea </a:t>
            </a:r>
          </a:p>
          <a:p>
            <a:pPr algn="ctr"/>
            <a:r>
              <a:rPr lang="en-US" b="1" dirty="0"/>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cxnSp>
        <p:nvCxnSpPr>
          <p:cNvPr id="3" name="Straight Arrow Connector 2">
            <a:extLst>
              <a:ext uri="{FF2B5EF4-FFF2-40B4-BE49-F238E27FC236}">
                <a16:creationId xmlns:a16="http://schemas.microsoft.com/office/drawing/2014/main" id="{2CD9394D-3EB1-B347-BEA3-8D2BAE12F637}"/>
              </a:ext>
            </a:extLst>
          </p:cNvPr>
          <p:cNvCxnSpPr>
            <a:cxnSpLocks/>
          </p:cNvCxnSpPr>
          <p:nvPr/>
        </p:nvCxnSpPr>
        <p:spPr>
          <a:xfrm>
            <a:off x="5551558" y="346453"/>
            <a:ext cx="32536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9925184-A55C-4049-9AA1-374A0E7B47D9}"/>
              </a:ext>
            </a:extLst>
          </p:cNvPr>
          <p:cNvCxnSpPr>
            <a:cxnSpLocks/>
          </p:cNvCxnSpPr>
          <p:nvPr/>
        </p:nvCxnSpPr>
        <p:spPr>
          <a:xfrm>
            <a:off x="8907546" y="60380"/>
            <a:ext cx="0" cy="5416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A2DD948-91BE-4C48-9030-A09FA6885742}"/>
              </a:ext>
            </a:extLst>
          </p:cNvPr>
          <p:cNvCxnSpPr>
            <a:cxnSpLocks/>
          </p:cNvCxnSpPr>
          <p:nvPr/>
        </p:nvCxnSpPr>
        <p:spPr>
          <a:xfrm>
            <a:off x="1022239" y="93240"/>
            <a:ext cx="0" cy="5416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5BD2DE63-7FB0-B747-BDB7-5CD5C6BBE4F7}"/>
              </a:ext>
            </a:extLst>
          </p:cNvPr>
          <p:cNvCxnSpPr>
            <a:cxnSpLocks/>
          </p:cNvCxnSpPr>
          <p:nvPr/>
        </p:nvCxnSpPr>
        <p:spPr>
          <a:xfrm flipH="1">
            <a:off x="996695" y="343808"/>
            <a:ext cx="2891204" cy="112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A5824E7-D81B-CA41-BDAB-5FFAC7AE12FE}"/>
              </a:ext>
            </a:extLst>
          </p:cNvPr>
          <p:cNvSpPr txBox="1"/>
          <p:nvPr/>
        </p:nvSpPr>
        <p:spPr>
          <a:xfrm>
            <a:off x="4019693" y="37241"/>
            <a:ext cx="1439818" cy="461665"/>
          </a:xfrm>
          <a:prstGeom prst="rect">
            <a:avLst/>
          </a:prstGeom>
          <a:noFill/>
        </p:spPr>
        <p:txBody>
          <a:bodyPr wrap="none" rtlCol="0">
            <a:spAutoFit/>
          </a:bodyPr>
          <a:lstStyle/>
          <a:p>
            <a:r>
              <a:rPr lang="en-US" sz="2400" b="1" dirty="0"/>
              <a:t>400 years</a:t>
            </a:r>
          </a:p>
        </p:txBody>
      </p:sp>
    </p:spTree>
    <p:extLst>
      <p:ext uri="{BB962C8B-B14F-4D97-AF65-F5344CB8AC3E}">
        <p14:creationId xmlns:p14="http://schemas.microsoft.com/office/powerpoint/2010/main" val="126825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B237E-85FD-1F43-AD3A-EC13B6FCEC8E}"/>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649F34DD-174B-0048-B433-5E42F661ABA1}"/>
              </a:ext>
            </a:extLst>
          </p:cNvPr>
          <p:cNvSpPr>
            <a:spLocks noGrp="1"/>
          </p:cNvSpPr>
          <p:nvPr>
            <p:ph idx="1"/>
          </p:nvPr>
        </p:nvSpPr>
        <p:spPr>
          <a:xfrm>
            <a:off x="228600" y="1752599"/>
            <a:ext cx="8610600" cy="4648201"/>
          </a:xfrm>
        </p:spPr>
        <p:txBody>
          <a:bodyPr>
            <a:normAutofit lnSpcReduction="10000"/>
          </a:bodyPr>
          <a:lstStyle/>
          <a:p>
            <a:pPr marL="118872" indent="0">
              <a:buNone/>
            </a:pPr>
            <a:r>
              <a:rPr lang="en-US" sz="2000" dirty="0"/>
              <a:t>”To God, the people of Israel have been as a wife in a covenant relationship with him.  And yet their continual idolatry is a constant reminder of their unfaithfulness to the covenant.  Each generation has been adulterous in its wickedness and idolatry, and now the time is swiftly approaching when God is going to put Israel away as an adulterous spouse.  In an effort to draw Israel away from her spiritual lovers and to show her the danger of her infidelity, God calls upon the prophet Hosea to bring his message and warnings---through both hard preaching and prophecy, and in another (and most unusual) way as well.  God calls upon the prophet Hosea to marry a woman whom God knows will be unfaithful to Hosea and bear children of her unfaithfulness.  Even the children’s names pronounce God’s prophecy...Hosea’s prophecies against Israel, to which he sometimes refers as Ephraim, begin with a disastrous marriage with Gomer, and the anger and anguish which he himself feels.  No message has more impact than one growing out of the messenger’s own experience.  Perhaps that accounts for the power of Hosea’s prophecies.” --- F. LeGard Smith, The Narrative Bible, page 758-759        </a:t>
            </a:r>
          </a:p>
        </p:txBody>
      </p:sp>
    </p:spTree>
    <p:extLst>
      <p:ext uri="{BB962C8B-B14F-4D97-AF65-F5344CB8AC3E}">
        <p14:creationId xmlns:p14="http://schemas.microsoft.com/office/powerpoint/2010/main" val="385216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524000"/>
            <a:ext cx="8791575" cy="5449824"/>
          </a:xfrm>
        </p:spPr>
        <p:txBody>
          <a:bodyPr>
            <a:normAutofit/>
          </a:bodyPr>
          <a:lstStyle/>
          <a:p>
            <a:pPr marL="89154" indent="0">
              <a:buNone/>
            </a:pPr>
            <a:r>
              <a:rPr lang="en-US" sz="2200" dirty="0"/>
              <a:t>Hosea revealed little about his background, though his book of prophecy offers a few glimpses into his life.  The prophet’s name means “salvation,” perhaps a reference to Hosea’s position in Israel as a beacon of hope to those who would repent and turn to God because of his message.  Following the command of God, Hosea married Gomer, a bride God described as “a wife of harlotry” (Hosea 1:2) and a woman who bore Hosea three children, two sons and a daughter (1:4, 6, 9).  God used the names of Hosea’s children, along with his wife’s unfaithfulness, to send specific messages to the people of Israel.</a:t>
            </a:r>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5948</TotalTime>
  <Words>6428</Words>
  <Application>Microsoft Macintosh PowerPoint</Application>
  <PresentationFormat>On-screen Show (4:3)</PresentationFormat>
  <Paragraphs>456</Paragraphs>
  <Slides>28</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Abadi MT Condensed Extra Bold</vt:lpstr>
      <vt:lpstr>American Typewriter</vt:lpstr>
      <vt:lpstr>Arial</vt:lpstr>
      <vt:lpstr>Arial Black</vt:lpstr>
      <vt:lpstr>Calibri</vt:lpstr>
      <vt:lpstr>Corbel</vt:lpstr>
      <vt:lpstr>Wingdings</vt:lpstr>
      <vt:lpstr>Wingdings 2</vt:lpstr>
      <vt:lpstr>Wingdings 3</vt:lpstr>
      <vt:lpstr>Module</vt:lpstr>
      <vt:lpstr>Symphony of the Scriptures</vt:lpstr>
      <vt:lpstr>PowerPoint Presentation</vt:lpstr>
      <vt:lpstr>Hosea</vt:lpstr>
      <vt:lpstr>PowerPoint Presentation</vt:lpstr>
      <vt:lpstr>When Did They Prophecy?</vt:lpstr>
      <vt:lpstr>CHRONOLOGY OF PROPHETS</vt:lpstr>
      <vt:lpstr>PowerPoint Presentation</vt:lpstr>
      <vt:lpstr>Introduction</vt:lpstr>
      <vt:lpstr>Who wrote the book?</vt:lpstr>
      <vt:lpstr>Where are we?</vt:lpstr>
      <vt:lpstr>Why is Hosea so important?</vt:lpstr>
      <vt:lpstr>What's the point?</vt:lpstr>
      <vt:lpstr>How do I apply this?</vt:lpstr>
      <vt:lpstr>The two relationships paralleled</vt:lpstr>
      <vt:lpstr>Reoccurring themes</vt:lpstr>
      <vt:lpstr>The use of figurative language</vt:lpstr>
      <vt:lpstr>The use of figurative language</vt:lpstr>
      <vt:lpstr>Brief Outline</vt:lpstr>
      <vt:lpstr>The use of figurative language</vt:lpstr>
      <vt:lpstr>Five judgment - Salvation Cycles</vt:lpstr>
      <vt:lpstr>Cycle 1</vt:lpstr>
      <vt:lpstr>Cycle 2</vt:lpstr>
      <vt:lpstr>Cycle 3</vt:lpstr>
      <vt:lpstr>Cycle 4</vt:lpstr>
      <vt:lpstr>Cycle 5</vt:lpstr>
      <vt:lpstr>Hosea in the New Testament</vt:lpstr>
      <vt:lpstr>Summary</vt:lpstr>
      <vt:lpstr>Major takeaway - the condition for restoration: Repent and confess your guilt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168</cp:revision>
  <cp:lastPrinted>2021-10-30T16:04:54Z</cp:lastPrinted>
  <dcterms:created xsi:type="dcterms:W3CDTF">2010-11-07T11:38:16Z</dcterms:created>
  <dcterms:modified xsi:type="dcterms:W3CDTF">2022-12-30T17:41:22Z</dcterms:modified>
</cp:coreProperties>
</file>